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75"/>
  </p:notesMasterIdLst>
  <p:handoutMasterIdLst>
    <p:handoutMasterId r:id="rId76"/>
  </p:handoutMasterIdLst>
  <p:sldIdLst>
    <p:sldId id="256" r:id="rId5"/>
    <p:sldId id="312" r:id="rId6"/>
    <p:sldId id="407" r:id="rId7"/>
    <p:sldId id="408" r:id="rId8"/>
    <p:sldId id="409" r:id="rId9"/>
    <p:sldId id="410" r:id="rId10"/>
    <p:sldId id="424" r:id="rId11"/>
    <p:sldId id="425" r:id="rId12"/>
    <p:sldId id="412" r:id="rId13"/>
    <p:sldId id="426" r:id="rId14"/>
    <p:sldId id="414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422" r:id="rId23"/>
    <p:sldId id="423" r:id="rId24"/>
    <p:sldId id="340" r:id="rId25"/>
    <p:sldId id="257" r:id="rId26"/>
    <p:sldId id="341" r:id="rId27"/>
    <p:sldId id="406" r:id="rId28"/>
    <p:sldId id="347" r:id="rId29"/>
    <p:sldId id="351" r:id="rId30"/>
    <p:sldId id="355" r:id="rId31"/>
    <p:sldId id="353" r:id="rId32"/>
    <p:sldId id="354" r:id="rId33"/>
    <p:sldId id="356" r:id="rId34"/>
    <p:sldId id="388" r:id="rId35"/>
    <p:sldId id="321" r:id="rId36"/>
    <p:sldId id="378" r:id="rId37"/>
    <p:sldId id="342" r:id="rId38"/>
    <p:sldId id="346" r:id="rId39"/>
    <p:sldId id="317" r:id="rId40"/>
    <p:sldId id="376" r:id="rId41"/>
    <p:sldId id="357" r:id="rId42"/>
    <p:sldId id="358" r:id="rId43"/>
    <p:sldId id="359" r:id="rId44"/>
    <p:sldId id="349" r:id="rId45"/>
    <p:sldId id="360" r:id="rId46"/>
    <p:sldId id="361" r:id="rId47"/>
    <p:sldId id="350" r:id="rId48"/>
    <p:sldId id="362" r:id="rId49"/>
    <p:sldId id="363" r:id="rId50"/>
    <p:sldId id="377" r:id="rId51"/>
    <p:sldId id="379" r:id="rId52"/>
    <p:sldId id="380" r:id="rId53"/>
    <p:sldId id="381" r:id="rId54"/>
    <p:sldId id="382" r:id="rId55"/>
    <p:sldId id="383" r:id="rId56"/>
    <p:sldId id="384" r:id="rId57"/>
    <p:sldId id="385" r:id="rId58"/>
    <p:sldId id="386" r:id="rId59"/>
    <p:sldId id="367" r:id="rId60"/>
    <p:sldId id="365" r:id="rId61"/>
    <p:sldId id="366" r:id="rId62"/>
    <p:sldId id="368" r:id="rId63"/>
    <p:sldId id="364" r:id="rId64"/>
    <p:sldId id="369" r:id="rId65"/>
    <p:sldId id="387" r:id="rId66"/>
    <p:sldId id="370" r:id="rId67"/>
    <p:sldId id="371" r:id="rId68"/>
    <p:sldId id="372" r:id="rId69"/>
    <p:sldId id="373" r:id="rId70"/>
    <p:sldId id="374" r:id="rId71"/>
    <p:sldId id="375" r:id="rId72"/>
    <p:sldId id="343" r:id="rId73"/>
    <p:sldId id="271" r:id="rId74"/>
  </p:sldIdLst>
  <p:sldSz cx="9906000" cy="6858000" type="A4"/>
  <p:notesSz cx="6858000" cy="9926638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1192" userDrawn="1">
          <p15:clr>
            <a:srgbClr val="A4A3A4"/>
          </p15:clr>
        </p15:guide>
        <p15:guide id="3" orient="horz" pos="25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a Marques Pereira" initials="CMP" lastIdx="6" clrIdx="0">
    <p:extLst>
      <p:ext uri="{19B8F6BF-5375-455C-9EA6-DF929625EA0E}">
        <p15:presenceInfo xmlns:p15="http://schemas.microsoft.com/office/powerpoint/2012/main" userId="S-1-5-21-1236043864-381526362-128020032-22378" providerId="AD"/>
      </p:ext>
    </p:extLst>
  </p:cmAuthor>
  <p:cmAuthor id="2" name="Alfredo Ramalho" initials="AR" lastIdx="1" clrIdx="1">
    <p:extLst>
      <p:ext uri="{19B8F6BF-5375-455C-9EA6-DF929625EA0E}">
        <p15:presenceInfo xmlns:p15="http://schemas.microsoft.com/office/powerpoint/2012/main" userId="S-1-5-21-1236043864-381526362-128020032-21112" providerId="AD"/>
      </p:ext>
    </p:extLst>
  </p:cmAuthor>
  <p:cmAuthor id="3" name="Ana Carvalho" initials="AC" lastIdx="4" clrIdx="2">
    <p:extLst>
      <p:ext uri="{19B8F6BF-5375-455C-9EA6-DF929625EA0E}">
        <p15:presenceInfo xmlns:p15="http://schemas.microsoft.com/office/powerpoint/2012/main" userId="Ana Carval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9D2E"/>
    <a:srgbClr val="009999"/>
    <a:srgbClr val="006699"/>
    <a:srgbClr val="F4B038"/>
    <a:srgbClr val="339933"/>
    <a:srgbClr val="EEB414"/>
    <a:srgbClr val="BFBFBF"/>
    <a:srgbClr val="008080"/>
    <a:srgbClr val="E9CE05"/>
    <a:srgbClr val="ED88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0" autoAdjust="0"/>
    <p:restoredTop sz="94280" autoAdjust="0"/>
  </p:normalViewPr>
  <p:slideViewPr>
    <p:cSldViewPr snapToGrid="0">
      <p:cViewPr varScale="1">
        <p:scale>
          <a:sx n="104" d="100"/>
          <a:sy n="104" d="100"/>
        </p:scale>
        <p:origin x="912" y="108"/>
      </p:cViewPr>
      <p:guideLst>
        <p:guide orient="horz" pos="799"/>
        <p:guide pos="1192"/>
        <p:guide orient="horz" pos="25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44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98056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9190534B-B7B5-4361-873B-F958D1457909}" type="datetimeFigureOut">
              <a:rPr lang="pt-PT" smtClean="0"/>
              <a:t>16/04/2019</a:t>
            </a:fld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71800" cy="498055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9428585"/>
            <a:ext cx="2971800" cy="498055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5F8EAB3F-B97D-466C-B8BF-EB0BFC6CBB05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202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98056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0463DED5-BFFA-4E43-8B35-AB4B1BD9F139}" type="datetimeFigureOut">
              <a:rPr lang="pt-PT" smtClean="0"/>
              <a:t>16/04/2019</a:t>
            </a:fld>
            <a:endParaRPr lang="pt-PT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11238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endParaRPr lang="pt-PT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77194"/>
            <a:ext cx="5486400" cy="3908614"/>
          </a:xfrm>
          <a:prstGeom prst="rect">
            <a:avLst/>
          </a:prstGeom>
        </p:spPr>
        <p:txBody>
          <a:bodyPr vert="horz" lIns="91435" tIns="45718" rIns="91435" bIns="457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71800" cy="498055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9428585"/>
            <a:ext cx="2971800" cy="498055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D0DE7F2E-5647-4868-A518-169542EDFAA6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5352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76837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43639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06562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72149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88934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73646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07645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20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7197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22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9074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34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60331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70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8773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09480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71661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3372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81937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63848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3679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071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4863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"/>
          <a:stretch/>
        </p:blipFill>
        <p:spPr>
          <a:xfrm>
            <a:off x="3000" y="0"/>
            <a:ext cx="9900000" cy="388012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657600"/>
            <a:ext cx="9906000" cy="320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670" y="3746377"/>
            <a:ext cx="9676661" cy="870011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4990653"/>
            <a:ext cx="8420100" cy="75682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50" name="Picture 2" descr="Resultado de imagem para spms logo">
            <a:extLst>
              <a:ext uri="{FF2B5EF4-FFF2-40B4-BE49-F238E27FC236}">
                <a16:creationId xmlns:a16="http://schemas.microsoft.com/office/drawing/2014/main" id="{D7ABF649-ED79-40E5-B03F-9B0C88E297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69" y="1225705"/>
            <a:ext cx="4299438" cy="94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82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l="16916" t="8963" r="57917" b="4814"/>
          <a:stretch/>
        </p:blipFill>
        <p:spPr>
          <a:xfrm>
            <a:off x="0" y="0"/>
            <a:ext cx="3558619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3728621" y="726181"/>
            <a:ext cx="593916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557B8D-9BD1-4580-A644-906E6709C88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728621" y="225806"/>
            <a:ext cx="5939161" cy="500372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Font typeface="+mj-lt"/>
              <a:buNone/>
              <a:defRPr sz="1800" b="1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DF68C5-03E5-4CA4-AB31-90702DAC0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620" y="984751"/>
            <a:ext cx="5939162" cy="5236174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61387C-600E-4235-B1B2-E8C700CB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02626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l="16916" t="8963" r="57917" b="4814"/>
          <a:stretch/>
        </p:blipFill>
        <p:spPr>
          <a:xfrm flipH="1">
            <a:off x="6347381" y="0"/>
            <a:ext cx="3558619" cy="685800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61387C-600E-4235-B1B2-E8C700CB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14F1D6-401E-4A12-95A6-9CBBB4F7D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143130" cy="1546592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4000" b="1" i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2473"/>
            <a:ext cx="9144000" cy="4884490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8" t="16665" b="6847"/>
          <a:stretch/>
        </p:blipFill>
        <p:spPr>
          <a:xfrm>
            <a:off x="6887073" y="1"/>
            <a:ext cx="3015139" cy="1072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55"/>
          <p:cNvCxnSpPr/>
          <p:nvPr userDrawn="1"/>
        </p:nvCxnSpPr>
        <p:spPr>
          <a:xfrm>
            <a:off x="237000" y="1068420"/>
            <a:ext cx="6768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33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2472"/>
            <a:ext cx="4463562" cy="4884491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8" t="16665" b="6847"/>
          <a:stretch/>
        </p:blipFill>
        <p:spPr>
          <a:xfrm>
            <a:off x="6887073" y="1"/>
            <a:ext cx="3015139" cy="1072115"/>
          </a:xfrm>
          <a:prstGeom prst="rect">
            <a:avLst/>
          </a:prstGeom>
        </p:spPr>
      </p:pic>
      <p:cxnSp>
        <p:nvCxnSpPr>
          <p:cNvPr id="12" name="Straight Connector 55"/>
          <p:cNvCxnSpPr/>
          <p:nvPr userDrawn="1"/>
        </p:nvCxnSpPr>
        <p:spPr>
          <a:xfrm>
            <a:off x="237000" y="1068420"/>
            <a:ext cx="6768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C4F35E-1191-4B32-BC04-6C6D698EC16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061440" y="1292472"/>
            <a:ext cx="4463562" cy="4884491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1248CD-0B90-4721-8E85-B9C876FDA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104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 2 Conten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93355"/>
            <a:ext cx="4463562" cy="4583608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8" t="16665" b="6847"/>
          <a:stretch/>
        </p:blipFill>
        <p:spPr>
          <a:xfrm>
            <a:off x="6887073" y="1"/>
            <a:ext cx="3015139" cy="1072115"/>
          </a:xfrm>
          <a:prstGeom prst="rect">
            <a:avLst/>
          </a:prstGeom>
        </p:spPr>
      </p:pic>
      <p:cxnSp>
        <p:nvCxnSpPr>
          <p:cNvPr id="12" name="Straight Connector 55"/>
          <p:cNvCxnSpPr/>
          <p:nvPr userDrawn="1"/>
        </p:nvCxnSpPr>
        <p:spPr>
          <a:xfrm>
            <a:off x="237000" y="1068420"/>
            <a:ext cx="6768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C4F35E-1191-4B32-BC04-6C6D698EC16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061440" y="1593354"/>
            <a:ext cx="4463562" cy="4583609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106DCCE-8A03-42BD-A39C-AC0C40FA939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80997" y="1181017"/>
            <a:ext cx="4463561" cy="412338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8C0ECC1-DC1A-4704-BA5F-3BC1B89C15D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061439" y="1158459"/>
            <a:ext cx="4463561" cy="4348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2573382-FFCC-4EB8-A45A-6EFD3DA30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118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7E3B6-7ED4-4AE9-A6CB-98A5528C6530}" type="datetime1">
              <a:rPr lang="pt-PT" smtClean="0"/>
              <a:t>16/04/2019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252D1-CFE7-4FFB-A6D1-80511B9E9BCC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5296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703" r:id="rId3"/>
    <p:sldLayoutId id="2147483662" r:id="rId4"/>
    <p:sldLayoutId id="2147483701" r:id="rId5"/>
    <p:sldLayoutId id="214748370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hyperlink" Target="https://www.remix3d.com/details/G009SXQ93BTT" TargetMode="External"/><Relationship Id="rId4" Type="http://schemas.microsoft.com/office/2017/06/relationships/model3d" Target="../media/model3d1.glb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remix3d.com/details/G009SXQ93BTT" TargetMode="External"/><Relationship Id="rId7" Type="http://schemas.microsoft.com/office/2007/relationships/hdphoto" Target="../media/hdphoto3.wdp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Q93BTT" TargetMode="External"/><Relationship Id="rId7" Type="http://schemas.openxmlformats.org/officeDocument/2006/relationships/image" Target="../media/image4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Q93BTT" TargetMode="External"/><Relationship Id="rId7" Type="http://schemas.openxmlformats.org/officeDocument/2006/relationships/image" Target="../media/image4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36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Q93BTT" TargetMode="External"/><Relationship Id="rId7" Type="http://schemas.openxmlformats.org/officeDocument/2006/relationships/image" Target="../media/image4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36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hyperlink" Target="https://www.remix3d.com/details/G009SXQ93BTT" TargetMode="External"/><Relationship Id="rId7" Type="http://schemas.openxmlformats.org/officeDocument/2006/relationships/image" Target="../media/image4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36.png"/><Relationship Id="rId10" Type="http://schemas.openxmlformats.org/officeDocument/2006/relationships/image" Target="../media/image49.png"/><Relationship Id="rId4" Type="http://schemas.openxmlformats.org/officeDocument/2006/relationships/image" Target="../media/image36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hyperlink" Target="https://www.remix3d.com/details/G009SXQ93BTT" TargetMode="External"/><Relationship Id="rId4" Type="http://schemas.microsoft.com/office/2017/06/relationships/model3d" Target="../media/model3d1.glb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2.png"/><Relationship Id="rId4" Type="http://schemas.openxmlformats.org/officeDocument/2006/relationships/hyperlink" Target="https://www.remix3d.com/details/d819357de4394a0f9696107529fe9cac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d819357de4394a0f9696107529fe9cac" TargetMode="External"/><Relationship Id="rId2" Type="http://schemas.microsoft.com/office/2017/06/relationships/model3d" Target="../media/model3d2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hyperlink" Target="https://www.unileo.gov.pt/s3cp/tabelasfont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leo.gov.pt/s3cp/tabelasfonte" TargetMode="External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emf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70535891-8543-41F4-A5FA-AB362839802E}"/>
              </a:ext>
            </a:extLst>
          </p:cNvPr>
          <p:cNvGrpSpPr/>
          <p:nvPr/>
        </p:nvGrpSpPr>
        <p:grpSpPr>
          <a:xfrm>
            <a:off x="257314" y="5221907"/>
            <a:ext cx="3087993" cy="952308"/>
            <a:chOff x="2107728" y="3925856"/>
            <a:chExt cx="6175987" cy="2083058"/>
          </a:xfrm>
        </p:grpSpPr>
        <p:pic>
          <p:nvPicPr>
            <p:cNvPr id="2" name="Picture 10">
              <a:extLst>
                <a:ext uri="{FF2B5EF4-FFF2-40B4-BE49-F238E27FC236}">
                  <a16:creationId xmlns:a16="http://schemas.microsoft.com/office/drawing/2014/main" id="{BAD89244-AB1C-44AE-B29A-F8F12B907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3" name="Picture 13">
              <a:extLst>
                <a:ext uri="{FF2B5EF4-FFF2-40B4-BE49-F238E27FC236}">
                  <a16:creationId xmlns:a16="http://schemas.microsoft.com/office/drawing/2014/main" id="{E1939EBA-085D-40B9-A49F-599F8155F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274DCBAA-2DB2-41FD-BEF9-9F4AC4AF9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693" y="5155085"/>
            <a:ext cx="3305262" cy="108595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41C3069A-AE98-494C-9BF1-049B14203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6215" y="4104616"/>
            <a:ext cx="5153572" cy="870011"/>
          </a:xfrm>
        </p:spPr>
        <p:txBody>
          <a:bodyPr>
            <a:noAutofit/>
          </a:bodyPr>
          <a:lstStyle/>
          <a:p>
            <a:r>
              <a:rPr lang="pt-PT" dirty="0"/>
              <a:t>Ação de sensibilização</a:t>
            </a:r>
            <a:br>
              <a:rPr lang="pt-PT" dirty="0"/>
            </a:br>
            <a:r>
              <a:rPr lang="pt-PT" dirty="0"/>
              <a:t>RHV e SICC SNC-AP</a:t>
            </a:r>
          </a:p>
        </p:txBody>
      </p:sp>
    </p:spTree>
    <p:extLst>
      <p:ext uri="{BB962C8B-B14F-4D97-AF65-F5344CB8AC3E}">
        <p14:creationId xmlns:p14="http://schemas.microsoft.com/office/powerpoint/2010/main" val="1643406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 Diagonal Corner Rectangle 26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16" name="Round Diagonal Corner Rectangle 15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chemeClr val="bg1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Cálculo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6" name="Round Diagonal Corner Rectangle 25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Diagonal Corner Rectangle 2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19" y="2247244"/>
            <a:ext cx="4482980" cy="440555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EEB4A72-AE83-4919-B673-5B6B3284AD5C}"/>
              </a:ext>
            </a:extLst>
          </p:cNvPr>
          <p:cNvSpPr/>
          <p:nvPr/>
        </p:nvSpPr>
        <p:spPr>
          <a:xfrm>
            <a:off x="547652" y="1603685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D883D"/>
              </a:buClr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dirty="0"/>
              <a:t>O </a:t>
            </a:r>
            <a:r>
              <a:rPr lang="en-US" dirty="0" err="1"/>
              <a:t>ficheiro</a:t>
            </a:r>
            <a:r>
              <a:rPr lang="en-US" dirty="0"/>
              <a:t> das </a:t>
            </a:r>
            <a:r>
              <a:rPr lang="en-US" dirty="0" err="1"/>
              <a:t>entidades</a:t>
            </a:r>
            <a:r>
              <a:rPr lang="en-US" dirty="0"/>
              <a:t> é </a:t>
            </a:r>
            <a:r>
              <a:rPr lang="en-US" dirty="0" err="1"/>
              <a:t>gerado</a:t>
            </a:r>
            <a:r>
              <a:rPr lang="en-US" dirty="0"/>
              <a:t> no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que o </a:t>
            </a:r>
            <a:r>
              <a:rPr lang="en-US" dirty="0" err="1"/>
              <a:t>ficheiro</a:t>
            </a:r>
            <a:r>
              <a:rPr lang="en-US" dirty="0"/>
              <a:t> da </a:t>
            </a:r>
            <a:r>
              <a:rPr lang="en-US" dirty="0" err="1"/>
              <a:t>contabilidade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972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11</a:t>
            </a:fld>
            <a:endParaRPr lang="pt-PT" dirty="0"/>
          </a:p>
        </p:txBody>
      </p:sp>
      <p:grpSp>
        <p:nvGrpSpPr>
          <p:cNvPr id="6" name="Grupo 3">
            <a:extLst>
              <a:ext uri="{FF2B5EF4-FFF2-40B4-BE49-F238E27FC236}">
                <a16:creationId xmlns:a16="http://schemas.microsoft.com/office/drawing/2014/main" id="{05518E1F-E57D-423C-89B7-563AA4A558D5}"/>
              </a:ext>
            </a:extLst>
          </p:cNvPr>
          <p:cNvGrpSpPr/>
          <p:nvPr/>
        </p:nvGrpSpPr>
        <p:grpSpPr>
          <a:xfrm>
            <a:off x="778991" y="2689761"/>
            <a:ext cx="4174009" cy="1478477"/>
            <a:chOff x="2107728" y="3925856"/>
            <a:chExt cx="6175987" cy="2083058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14FFE123-62F5-4514-893A-D6E490E73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8A2F4614-2FCC-48EC-B725-4BA557828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4685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854629">
            <a:off x="3647227" y="1132281"/>
            <a:ext cx="57050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b="1" dirty="0">
                <a:solidFill>
                  <a:schemeClr val="bg1">
                    <a:lumMod val="95000"/>
                  </a:schemeClr>
                </a:solidFill>
              </a:rPr>
              <a:t>RHV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12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898686" y="693241"/>
            <a:ext cx="5939161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 Técnica nº 1 UNILEO : Procedimentos operacionais de registo e controlo de vencimentos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Gestão de Entidades Externas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Integração de Erros/Negativos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Geração de Ficheiros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Questões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19" y="4134770"/>
            <a:ext cx="2586707" cy="258670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1F3E04D-F650-4D7F-B148-4697B0F24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035" y="1077538"/>
            <a:ext cx="428625" cy="304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BF126C-1EFD-4554-9B96-473AB5CAA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873" y="2570830"/>
            <a:ext cx="4286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01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07F37D9-1865-4038-93DB-595A4A9EE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756" y="1957407"/>
            <a:ext cx="5359005" cy="4489137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938600" y="3044125"/>
            <a:ext cx="266226" cy="124858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66445" y="2750616"/>
            <a:ext cx="209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selecionar</a:t>
            </a:r>
            <a:r>
              <a:rPr lang="en-US" sz="1400" dirty="0"/>
              <a:t> </a:t>
            </a:r>
            <a:r>
              <a:rPr lang="en-US" sz="1400" dirty="0" err="1"/>
              <a:t>os</a:t>
            </a:r>
            <a:r>
              <a:rPr lang="en-US" sz="1400" dirty="0"/>
              <a:t> </a:t>
            </a:r>
            <a:r>
              <a:rPr lang="en-US" sz="1400" dirty="0" err="1"/>
              <a:t>registos</a:t>
            </a:r>
            <a:r>
              <a:rPr lang="en-US" sz="1400" dirty="0"/>
              <a:t> a </a:t>
            </a:r>
            <a:r>
              <a:rPr lang="en-US" sz="1400" dirty="0" err="1"/>
              <a:t>integrar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388053" y="5661537"/>
            <a:ext cx="440872" cy="30480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36440" y="5176545"/>
            <a:ext cx="257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</a:t>
            </a:r>
          </a:p>
          <a:p>
            <a:r>
              <a:rPr lang="en-US" sz="1400" dirty="0"/>
              <a:t>101 – Contabilidade</a:t>
            </a:r>
          </a:p>
          <a:p>
            <a:r>
              <a:rPr lang="en-US" sz="1400" dirty="0"/>
              <a:t>102 – </a:t>
            </a:r>
            <a:r>
              <a:rPr lang="en-US" sz="1400" dirty="0" err="1"/>
              <a:t>Especialização</a:t>
            </a:r>
            <a:endParaRPr lang="en-US" sz="1400" dirty="0"/>
          </a:p>
        </p:txBody>
      </p:sp>
      <p:sp>
        <p:nvSpPr>
          <p:cNvPr id="30" name="Rounded Rectangle 29"/>
          <p:cNvSpPr/>
          <p:nvPr/>
        </p:nvSpPr>
        <p:spPr>
          <a:xfrm>
            <a:off x="2369002" y="5966337"/>
            <a:ext cx="4265215" cy="34290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18956" y="5915209"/>
            <a:ext cx="2308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Pode</a:t>
            </a:r>
            <a:r>
              <a:rPr lang="en-US" sz="1400" dirty="0"/>
              <a:t> </a:t>
            </a:r>
            <a:r>
              <a:rPr lang="en-US" sz="1400" dirty="0" err="1"/>
              <a:t>ser</a:t>
            </a:r>
            <a:r>
              <a:rPr lang="en-US" sz="1400" dirty="0"/>
              <a:t> o </a:t>
            </a:r>
            <a:r>
              <a:rPr lang="en-US" sz="1400" dirty="0" err="1"/>
              <a:t>mesmo</a:t>
            </a:r>
            <a:r>
              <a:rPr lang="en-US" sz="1400" dirty="0"/>
              <a:t> </a:t>
            </a:r>
            <a:r>
              <a:rPr lang="en-US" sz="1400" dirty="0" err="1"/>
              <a:t>ou</a:t>
            </a:r>
            <a:r>
              <a:rPr lang="en-US" sz="1400" dirty="0"/>
              <a:t> um </a:t>
            </a:r>
            <a:r>
              <a:rPr lang="en-US" sz="1400" dirty="0" err="1"/>
              <a:t>diferente</a:t>
            </a:r>
            <a:r>
              <a:rPr lang="en-US" sz="1400" dirty="0"/>
              <a:t> que </a:t>
            </a:r>
            <a:r>
              <a:rPr lang="en-US" sz="1400" dirty="0" err="1"/>
              <a:t>tenha</a:t>
            </a:r>
            <a:r>
              <a:rPr lang="en-US" sz="1400" dirty="0"/>
              <a:t> </a:t>
            </a:r>
            <a:r>
              <a:rPr lang="en-US" sz="1400" dirty="0" err="1"/>
              <a:t>cabimento</a:t>
            </a:r>
            <a:endParaRPr lang="en-US" sz="1400" dirty="0"/>
          </a:p>
        </p:txBody>
      </p:sp>
      <p:sp>
        <p:nvSpPr>
          <p:cNvPr id="37" name="Rounded Rectangle 36"/>
          <p:cNvSpPr/>
          <p:nvPr/>
        </p:nvSpPr>
        <p:spPr>
          <a:xfrm>
            <a:off x="6634217" y="6036953"/>
            <a:ext cx="715097" cy="215134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72973" l="15333" r="842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80" r="13848" b="25714"/>
          <a:stretch/>
        </p:blipFill>
        <p:spPr>
          <a:xfrm>
            <a:off x="7687792" y="5908660"/>
            <a:ext cx="204479" cy="17548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500151" y="5832493"/>
            <a:ext cx="2308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Anula</a:t>
            </a:r>
            <a:r>
              <a:rPr lang="en-US" sz="1400" dirty="0"/>
              <a:t> </a:t>
            </a:r>
            <a:r>
              <a:rPr lang="en-US" sz="1400" dirty="0" err="1"/>
              <a:t>tudo</a:t>
            </a:r>
            <a:r>
              <a:rPr lang="en-US" sz="1400" dirty="0"/>
              <a:t> o que </a:t>
            </a:r>
            <a:r>
              <a:rPr lang="en-US" sz="1400" dirty="0" err="1"/>
              <a:t>foi</a:t>
            </a:r>
            <a:r>
              <a:rPr lang="en-US" sz="1400" dirty="0"/>
              <a:t> </a:t>
            </a:r>
            <a:r>
              <a:rPr lang="en-US" sz="1400" dirty="0" err="1"/>
              <a:t>integrado</a:t>
            </a:r>
            <a:r>
              <a:rPr lang="en-US" sz="1400" dirty="0"/>
              <a:t> </a:t>
            </a:r>
            <a:r>
              <a:rPr lang="en-US" sz="1400" dirty="0" err="1"/>
              <a:t>até</a:t>
            </a:r>
            <a:r>
              <a:rPr lang="en-US" sz="1400" dirty="0"/>
              <a:t> </a:t>
            </a:r>
            <a:r>
              <a:rPr lang="en-US" sz="1400" dirty="0" err="1"/>
              <a:t>ao</a:t>
            </a:r>
            <a:r>
              <a:rPr lang="en-US" sz="1400" dirty="0"/>
              <a:t> </a:t>
            </a:r>
            <a:r>
              <a:rPr lang="en-US" sz="1400" dirty="0" err="1"/>
              <a:t>momento</a:t>
            </a:r>
            <a:endParaRPr lang="en-US" sz="1400" dirty="0"/>
          </a:p>
        </p:txBody>
      </p:sp>
      <p:sp>
        <p:nvSpPr>
          <p:cNvPr id="44" name="Round Diagonal Corner Rectangle 43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Integração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51" name="Round Diagonal Corner Rectangle 50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 Diagonal Corner Rectangle 51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 Diagonal Corner Rectangle 52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3AD9E10F-8A00-4757-B0CA-292BF81B9542}"/>
              </a:ext>
            </a:extLst>
          </p:cNvPr>
          <p:cNvSpPr/>
          <p:nvPr/>
        </p:nvSpPr>
        <p:spPr>
          <a:xfrm>
            <a:off x="-9530" y="5212857"/>
            <a:ext cx="2225286" cy="655697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3" name="Rounded Rectangle 12">
            <a:extLst>
              <a:ext uri="{FF2B5EF4-FFF2-40B4-BE49-F238E27FC236}">
                <a16:creationId xmlns:a16="http://schemas.microsoft.com/office/drawing/2014/main" id="{FA2B81A3-B574-48AA-9A47-A01D1EA5A2DB}"/>
              </a:ext>
            </a:extLst>
          </p:cNvPr>
          <p:cNvSpPr/>
          <p:nvPr/>
        </p:nvSpPr>
        <p:spPr>
          <a:xfrm>
            <a:off x="11172" y="5951521"/>
            <a:ext cx="2204584" cy="655697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4" name="Rounded Rectangle 12">
            <a:extLst>
              <a:ext uri="{FF2B5EF4-FFF2-40B4-BE49-F238E27FC236}">
                <a16:creationId xmlns:a16="http://schemas.microsoft.com/office/drawing/2014/main" id="{968C9222-C9A7-49F6-A621-50E6EE9E0D2B}"/>
              </a:ext>
            </a:extLst>
          </p:cNvPr>
          <p:cNvSpPr/>
          <p:nvPr/>
        </p:nvSpPr>
        <p:spPr>
          <a:xfrm>
            <a:off x="7601671" y="2738301"/>
            <a:ext cx="2225286" cy="655697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6" name="Rounded Rectangle 12">
            <a:extLst>
              <a:ext uri="{FF2B5EF4-FFF2-40B4-BE49-F238E27FC236}">
                <a16:creationId xmlns:a16="http://schemas.microsoft.com/office/drawing/2014/main" id="{46B4B6EB-EE9E-4A71-AC23-C42F9D4C38C7}"/>
              </a:ext>
            </a:extLst>
          </p:cNvPr>
          <p:cNvSpPr/>
          <p:nvPr/>
        </p:nvSpPr>
        <p:spPr>
          <a:xfrm>
            <a:off x="7601671" y="5756293"/>
            <a:ext cx="2225286" cy="655697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81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7283" y="1874113"/>
            <a:ext cx="58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Em</a:t>
            </a:r>
            <a:r>
              <a:rPr lang="en-US" dirty="0">
                <a:solidFill>
                  <a:srgbClr val="ED883D"/>
                </a:solidFill>
              </a:rPr>
              <a:t> que </a:t>
            </a:r>
            <a:r>
              <a:rPr lang="en-US" dirty="0" err="1">
                <a:solidFill>
                  <a:srgbClr val="ED883D"/>
                </a:solidFill>
              </a:rPr>
              <a:t>contas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integrar</a:t>
            </a:r>
            <a:r>
              <a:rPr lang="en-US" dirty="0">
                <a:solidFill>
                  <a:srgbClr val="ED883D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3094" y="2276045"/>
            <a:ext cx="929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Usar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0088 para </a:t>
            </a:r>
            <a:r>
              <a:rPr lang="en-US" dirty="0" err="1"/>
              <a:t>abonos</a:t>
            </a:r>
            <a:r>
              <a:rPr lang="en-US" dirty="0"/>
              <a:t> e 0127 para </a:t>
            </a:r>
            <a:r>
              <a:rPr lang="en-US" dirty="0" err="1"/>
              <a:t>descontos</a:t>
            </a:r>
            <a:r>
              <a:rPr lang="en-US" dirty="0"/>
              <a:t> para </a:t>
            </a:r>
            <a:r>
              <a:rPr lang="en-US" dirty="0" err="1"/>
              <a:t>consultar</a:t>
            </a:r>
            <a:r>
              <a:rPr lang="en-US" dirty="0"/>
              <a:t> as </a:t>
            </a:r>
            <a:r>
              <a:rPr lang="en-US" dirty="0" err="1"/>
              <a:t>contas</a:t>
            </a:r>
            <a:r>
              <a:rPr lang="en-US" dirty="0"/>
              <a:t>.</a:t>
            </a:r>
          </a:p>
        </p:txBody>
      </p:sp>
      <p:sp>
        <p:nvSpPr>
          <p:cNvPr id="13" name="Round Diagonal Corner Rectangle 12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Integração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3" name="Round Diagonal Corner Rectangle 22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Diagonal Corner Rectangle 24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 Diagonal Corner Rectangle 25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AEC4C14-5F9E-494F-9AE7-81C87152EE15}"/>
              </a:ext>
            </a:extLst>
          </p:cNvPr>
          <p:cNvGrpSpPr/>
          <p:nvPr/>
        </p:nvGrpSpPr>
        <p:grpSpPr>
          <a:xfrm>
            <a:off x="1352798" y="2758607"/>
            <a:ext cx="7097115" cy="3553006"/>
            <a:chOff x="1352798" y="2758607"/>
            <a:chExt cx="7097115" cy="355300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30" b="1"/>
            <a:stretch/>
          </p:blipFill>
          <p:spPr>
            <a:xfrm>
              <a:off x="1352798" y="2758607"/>
              <a:ext cx="7097115" cy="35530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2FA83189-542A-4B7C-9C04-1C5D087E5620}"/>
                </a:ext>
              </a:extLst>
            </p:cNvPr>
            <p:cNvSpPr/>
            <p:nvPr/>
          </p:nvSpPr>
          <p:spPr>
            <a:xfrm>
              <a:off x="2941093" y="4114800"/>
              <a:ext cx="2011907" cy="122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942012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7283" y="1822647"/>
            <a:ext cx="58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Detalhe</a:t>
            </a:r>
            <a:r>
              <a:rPr lang="en-US" dirty="0">
                <a:solidFill>
                  <a:srgbClr val="ED883D"/>
                </a:solidFill>
              </a:rPr>
              <a:t> dos </a:t>
            </a:r>
            <a:r>
              <a:rPr lang="en-US" dirty="0" err="1">
                <a:solidFill>
                  <a:srgbClr val="ED883D"/>
                </a:solidFill>
              </a:rPr>
              <a:t>valores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negativos</a:t>
            </a:r>
            <a:r>
              <a:rPr lang="en-US" dirty="0">
                <a:solidFill>
                  <a:srgbClr val="ED883D"/>
                </a:solidFill>
              </a:rPr>
              <a:t> a </a:t>
            </a:r>
            <a:r>
              <a:rPr lang="en-US" dirty="0" err="1">
                <a:solidFill>
                  <a:srgbClr val="ED883D"/>
                </a:solidFill>
              </a:rPr>
              <a:t>integrar</a:t>
            </a:r>
            <a:r>
              <a:rPr lang="en-US" dirty="0">
                <a:solidFill>
                  <a:srgbClr val="ED883D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1221" y="2191979"/>
            <a:ext cx="929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Usar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0094 – </a:t>
            </a:r>
            <a:r>
              <a:rPr lang="pt-BR" dirty="0"/>
              <a:t>Movimentos de Contas SNC – Valores Negativos</a:t>
            </a:r>
            <a:r>
              <a:rPr lang="en-US" dirty="0"/>
              <a:t>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146079" y="2596528"/>
            <a:ext cx="6240443" cy="3992582"/>
            <a:chOff x="1147271" y="2247797"/>
            <a:chExt cx="7039957" cy="4504104"/>
          </a:xfrm>
        </p:grpSpPr>
        <p:grpSp>
          <p:nvGrpSpPr>
            <p:cNvPr id="6" name="Group 5"/>
            <p:cNvGrpSpPr/>
            <p:nvPr/>
          </p:nvGrpSpPr>
          <p:grpSpPr>
            <a:xfrm>
              <a:off x="1147273" y="3699942"/>
              <a:ext cx="7001852" cy="3051959"/>
              <a:chOff x="1474491" y="2377291"/>
              <a:chExt cx="7001852" cy="305195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9544"/>
              <a:stretch/>
            </p:blipFill>
            <p:spPr>
              <a:xfrm>
                <a:off x="1474491" y="2377291"/>
                <a:ext cx="7001852" cy="274716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4142" b="9150"/>
              <a:stretch/>
            </p:blipFill>
            <p:spPr>
              <a:xfrm>
                <a:off x="1474491" y="5124450"/>
                <a:ext cx="7001852" cy="304800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271" y="2247797"/>
              <a:ext cx="7039957" cy="146705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338622" y="2596527"/>
            <a:ext cx="6047899" cy="3992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112642" y="6432698"/>
            <a:ext cx="1240105" cy="156412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524" y="3867436"/>
            <a:ext cx="2415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Sub Total = -5.03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advém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da soma de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todos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os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valores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positivos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negativos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77730" y="3836879"/>
            <a:ext cx="2554155" cy="1239065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33" name="Round Diagonal Corner Rectangle 32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Integração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38" name="Round Diagonal Corner Rectangle 37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 Diagonal Corner Rectangle 38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 Diagonal Corner Rectangle 3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2051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5685" y="1945588"/>
            <a:ext cx="9229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6"/>
                </a:solidFill>
              </a:rPr>
              <a:t>A integração deve ser sempre feita numa conta a crédito com cabimento (conta com valor suficiente para cobrir o valor negativo a integrar)</a:t>
            </a:r>
            <a:endParaRPr lang="en-US" sz="1600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283" y="2589341"/>
            <a:ext cx="58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Valores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negativos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surgem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nas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seguintes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situações</a:t>
            </a:r>
            <a:r>
              <a:rPr lang="en-US" dirty="0">
                <a:solidFill>
                  <a:srgbClr val="ED883D"/>
                </a:solidFill>
              </a:rPr>
              <a:t>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4394" y="3231960"/>
            <a:ext cx="2968557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sz="1600" dirty="0" err="1"/>
              <a:t>Guias</a:t>
            </a:r>
            <a:r>
              <a:rPr lang="en-US" sz="1600" dirty="0"/>
              <a:t> de </a:t>
            </a:r>
            <a:r>
              <a:rPr lang="en-US" sz="1600" dirty="0" err="1"/>
              <a:t>Reposição</a:t>
            </a:r>
            <a:r>
              <a:rPr lang="en-US" sz="1600" dirty="0"/>
              <a:t>:</a:t>
            </a:r>
          </a:p>
          <a:p>
            <a:pPr>
              <a:buClr>
                <a:srgbClr val="ED883D"/>
              </a:buClr>
            </a:pPr>
            <a:endParaRPr lang="en-US" sz="1600" dirty="0"/>
          </a:p>
          <a:p>
            <a:pPr>
              <a:buClr>
                <a:srgbClr val="ED883D"/>
              </a:buClr>
            </a:pPr>
            <a:r>
              <a:rPr lang="en-US" sz="1600" dirty="0"/>
              <a:t>	</a:t>
            </a:r>
            <a:r>
              <a:rPr lang="en-US" sz="1600" dirty="0" err="1"/>
              <a:t>Caso</a:t>
            </a:r>
            <a:r>
              <a:rPr lang="en-US" sz="1600" dirty="0"/>
              <a:t> de </a:t>
            </a:r>
            <a:r>
              <a:rPr lang="en-US" sz="1600" dirty="0" err="1"/>
              <a:t>Uso</a:t>
            </a:r>
            <a:r>
              <a:rPr lang="en-US" sz="1600" dirty="0"/>
              <a:t> 1</a:t>
            </a:r>
          </a:p>
          <a:p>
            <a:pPr>
              <a:buClr>
                <a:srgbClr val="ED883D"/>
              </a:buClr>
            </a:pPr>
            <a:endParaRPr lang="en-US" sz="900" dirty="0"/>
          </a:p>
          <a:p>
            <a:pPr>
              <a:buClr>
                <a:srgbClr val="ED883D"/>
              </a:buClr>
            </a:pPr>
            <a:r>
              <a:rPr lang="en-US" sz="1600" dirty="0"/>
              <a:t>-500€ R.B.</a:t>
            </a:r>
          </a:p>
          <a:p>
            <a:pPr>
              <a:buClr>
                <a:srgbClr val="ED883D"/>
              </a:buClr>
            </a:pPr>
            <a:r>
              <a:rPr lang="en-US" sz="1600" dirty="0"/>
              <a:t>+300€ </a:t>
            </a:r>
            <a:r>
              <a:rPr lang="en-US" sz="1600" dirty="0" err="1"/>
              <a:t>Compensação</a:t>
            </a:r>
            <a:r>
              <a:rPr lang="en-US" sz="1600" dirty="0"/>
              <a:t> de </a:t>
            </a:r>
            <a:r>
              <a:rPr lang="en-US" sz="1600" dirty="0" err="1"/>
              <a:t>Férias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953000" y="3188836"/>
            <a:ext cx="5105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sz="1600" dirty="0" err="1"/>
              <a:t>Talão</a:t>
            </a:r>
            <a:r>
              <a:rPr lang="en-US" sz="1600" dirty="0"/>
              <a:t> de </a:t>
            </a:r>
            <a:r>
              <a:rPr lang="en-US" sz="1600" dirty="0" err="1"/>
              <a:t>Vencimento</a:t>
            </a:r>
            <a:endParaRPr lang="en-US" sz="1600" dirty="0"/>
          </a:p>
          <a:p>
            <a:pPr>
              <a:buClr>
                <a:srgbClr val="ED883D"/>
              </a:buClr>
            </a:pPr>
            <a:r>
              <a:rPr lang="en-US" sz="1600" dirty="0"/>
              <a:t>	</a:t>
            </a:r>
          </a:p>
          <a:p>
            <a:pPr>
              <a:buClr>
                <a:srgbClr val="ED883D"/>
              </a:buClr>
            </a:pPr>
            <a:r>
              <a:rPr lang="en-US" sz="1600" dirty="0"/>
              <a:t>	</a:t>
            </a:r>
            <a:r>
              <a:rPr lang="en-US" sz="1600" dirty="0" err="1"/>
              <a:t>Caso</a:t>
            </a:r>
            <a:r>
              <a:rPr lang="en-US" sz="1600" dirty="0"/>
              <a:t> de </a:t>
            </a:r>
            <a:r>
              <a:rPr lang="en-US" sz="1600" dirty="0" err="1"/>
              <a:t>Uso</a:t>
            </a:r>
            <a:r>
              <a:rPr lang="en-US" sz="1600" dirty="0"/>
              <a:t> 2</a:t>
            </a:r>
          </a:p>
          <a:p>
            <a:pPr>
              <a:buClr>
                <a:srgbClr val="ED883D"/>
              </a:buClr>
            </a:pPr>
            <a:endParaRPr lang="en-US" sz="900" dirty="0"/>
          </a:p>
          <a:p>
            <a:pPr>
              <a:buClr>
                <a:srgbClr val="ED883D"/>
              </a:buClr>
            </a:pPr>
            <a:endParaRPr lang="en-US" sz="900" dirty="0"/>
          </a:p>
          <a:p>
            <a:pPr>
              <a:buClr>
                <a:srgbClr val="ED883D"/>
              </a:buClr>
            </a:pPr>
            <a:r>
              <a:rPr lang="en-US" sz="1600" dirty="0"/>
              <a:t>-500€ R.B.                                 </a:t>
            </a:r>
            <a:r>
              <a:rPr lang="en-US" sz="1600" dirty="0">
                <a:solidFill>
                  <a:srgbClr val="ED883D"/>
                </a:solidFill>
                <a:sym typeface="Wingdings" panose="05000000000000000000" pitchFamily="2" charset="2"/>
              </a:rPr>
              <a:t>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Ficheiro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negativos</a:t>
            </a:r>
            <a:endParaRPr lang="en-US" sz="1600" b="1" dirty="0"/>
          </a:p>
          <a:p>
            <a:pPr>
              <a:buClr>
                <a:srgbClr val="ED883D"/>
              </a:buClr>
            </a:pPr>
            <a:r>
              <a:rPr lang="en-US" sz="1600" dirty="0"/>
              <a:t>+1000€ </a:t>
            </a:r>
            <a:r>
              <a:rPr lang="en-US" sz="1600" dirty="0" err="1"/>
              <a:t>Compensação</a:t>
            </a:r>
            <a:r>
              <a:rPr lang="en-US" sz="1600" dirty="0"/>
              <a:t> </a:t>
            </a:r>
            <a:r>
              <a:rPr lang="en-US" sz="1600" dirty="0" err="1"/>
              <a:t>Férias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ED883D"/>
                </a:solidFill>
                <a:sym typeface="Wingdings" panose="05000000000000000000" pitchFamily="2" charset="2"/>
              </a:rPr>
              <a:t>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Ficheiro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positivos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906486" y="4199605"/>
            <a:ext cx="2046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ym typeface="Wingdings" panose="05000000000000000000" pitchFamily="2" charset="2"/>
              </a:rPr>
              <a:t>Ficheiro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negativos</a:t>
            </a:r>
            <a:endParaRPr lang="en-US" sz="1600" b="1" dirty="0"/>
          </a:p>
          <a:p>
            <a:endParaRPr lang="en-US" sz="1600" dirty="0"/>
          </a:p>
        </p:txBody>
      </p:sp>
      <p:sp>
        <p:nvSpPr>
          <p:cNvPr id="20" name="Rounded Rectangle 19"/>
          <p:cNvSpPr/>
          <p:nvPr/>
        </p:nvSpPr>
        <p:spPr>
          <a:xfrm>
            <a:off x="1161143" y="5490871"/>
            <a:ext cx="7112000" cy="624115"/>
          </a:xfrm>
          <a:prstGeom prst="roundRect">
            <a:avLst/>
          </a:prstGeom>
          <a:solidFill>
            <a:srgbClr val="ED883D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064924" y="5664428"/>
                <a:ext cx="58727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/>
                  <a:t>C.Debito + </a:t>
                </a:r>
                <a:r>
                  <a:rPr lang="en-US" b="1" dirty="0" err="1"/>
                  <a:t>C.Crédito</a:t>
                </a:r>
                <a:r>
                  <a:rPr lang="en-US" b="1" dirty="0"/>
                  <a:t> + </a:t>
                </a:r>
                <a:r>
                  <a:rPr lang="en-US" b="1" dirty="0" err="1"/>
                  <a:t>C.Custo</a:t>
                </a:r>
                <a:r>
                  <a:rPr lang="en-US" b="1" dirty="0"/>
                  <a:t> + </a:t>
                </a:r>
                <a:r>
                  <a:rPr lang="en-US" b="1" dirty="0" err="1"/>
                  <a:t>Entidade</a:t>
                </a:r>
                <a:r>
                  <a:rPr lang="en-US" b="1" dirty="0"/>
                  <a:t> + </a:t>
                </a:r>
                <a:r>
                  <a:rPr lang="en-US" b="1" dirty="0" err="1"/>
                  <a:t>N.Encomenda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b="1" dirty="0"/>
                  <a:t> 0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924" y="5664428"/>
                <a:ext cx="5872762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492" t="-28261" r="-145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72973" l="15333" r="842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80" r="13848" b="25714"/>
          <a:stretch/>
        </p:blipFill>
        <p:spPr>
          <a:xfrm>
            <a:off x="1318883" y="5542644"/>
            <a:ext cx="606586" cy="520566"/>
          </a:xfrm>
          <a:prstGeom prst="rect">
            <a:avLst/>
          </a:prstGeom>
        </p:spPr>
      </p:pic>
      <p:sp>
        <p:nvSpPr>
          <p:cNvPr id="16" name="Round Diagonal Corner Rectangle 15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Integração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6" name="Round Diagonal Corner Rectangle 25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 Diagonal Corner Rectangle 26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Diagonal Corner Rectangle 2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sp>
        <p:nvSpPr>
          <p:cNvPr id="8" name="Chaveta à direita 7">
            <a:extLst>
              <a:ext uri="{FF2B5EF4-FFF2-40B4-BE49-F238E27FC236}">
                <a16:creationId xmlns:a16="http://schemas.microsoft.com/office/drawing/2014/main" id="{49F00829-58FA-4BC3-B097-B7AD4DC2E513}"/>
              </a:ext>
            </a:extLst>
          </p:cNvPr>
          <p:cNvSpPr/>
          <p:nvPr/>
        </p:nvSpPr>
        <p:spPr>
          <a:xfrm>
            <a:off x="2784330" y="4205552"/>
            <a:ext cx="72009" cy="379334"/>
          </a:xfrm>
          <a:prstGeom prst="rightBrace">
            <a:avLst/>
          </a:prstGeom>
          <a:noFill/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409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17</a:t>
            </a:fld>
            <a:endParaRPr lang="pt-PT" dirty="0"/>
          </a:p>
        </p:txBody>
      </p:sp>
      <p:grpSp>
        <p:nvGrpSpPr>
          <p:cNvPr id="6" name="Grupo 3">
            <a:extLst>
              <a:ext uri="{FF2B5EF4-FFF2-40B4-BE49-F238E27FC236}">
                <a16:creationId xmlns:a16="http://schemas.microsoft.com/office/drawing/2014/main" id="{907F6008-2832-4275-8907-409D04A0E664}"/>
              </a:ext>
            </a:extLst>
          </p:cNvPr>
          <p:cNvGrpSpPr/>
          <p:nvPr/>
        </p:nvGrpSpPr>
        <p:grpSpPr>
          <a:xfrm>
            <a:off x="778991" y="2689761"/>
            <a:ext cx="4174009" cy="1478477"/>
            <a:chOff x="2107728" y="3925856"/>
            <a:chExt cx="6175987" cy="2083058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6F8C1E19-7FE5-4EA7-9396-22DF2760D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546F6E91-1322-4742-82D7-2DA36144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3845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854629">
            <a:off x="3647227" y="1132281"/>
            <a:ext cx="57050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b="1" dirty="0">
                <a:solidFill>
                  <a:schemeClr val="bg1">
                    <a:lumMod val="95000"/>
                  </a:schemeClr>
                </a:solidFill>
              </a:rPr>
              <a:t>RHV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18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898686" y="693241"/>
            <a:ext cx="5939161" cy="5045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 Técnica nº 1 UNILEO : Procedimentos operacionais de registo e controlo de vencimentos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Gestão de Entidades Externas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Integração de Erros/Negativos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Geração de Ficheiros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Questões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48" y="4663650"/>
            <a:ext cx="1946277" cy="194627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1F3E04D-F650-4D7F-B148-4697B0F24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035" y="1080375"/>
            <a:ext cx="428625" cy="304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BF126C-1EFD-4554-9B96-473AB5CAA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508" y="3415201"/>
            <a:ext cx="428625" cy="3048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D925ED8-8F2A-4A5D-8AA8-C93DB937F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509" y="2652798"/>
            <a:ext cx="4286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08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F0DD9AD-C5B3-4B1A-B705-5881C3B1A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5" y="2233184"/>
            <a:ext cx="4649767" cy="4289567"/>
          </a:xfrm>
          <a:prstGeom prst="rect">
            <a:avLst/>
          </a:prstGeom>
        </p:spPr>
      </p:pic>
      <p:sp>
        <p:nvSpPr>
          <p:cNvPr id="40" name="Round Diagonal Corner Rectangle 3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Geração de Ficheiros</a:t>
            </a:r>
          </a:p>
        </p:txBody>
      </p:sp>
      <p:sp>
        <p:nvSpPr>
          <p:cNvPr id="33" name="Round Diagonal Corner Rectangle 32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4009224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Ficheiros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8" name="Round Diagonal Corner Rectangle 37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 Diagonal Corner Rectangle 38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5885" y="1822647"/>
            <a:ext cx="239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Ficheiro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Entidades</a:t>
            </a:r>
            <a:endParaRPr lang="en-US" dirty="0">
              <a:solidFill>
                <a:srgbClr val="ED883D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14779" y="2191979"/>
            <a:ext cx="4502419" cy="323718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7641" y="2150774"/>
            <a:ext cx="3692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Entidades</a:t>
            </a:r>
            <a:r>
              <a:rPr lang="en-US" sz="1600" b="1" dirty="0"/>
              <a:t> </a:t>
            </a:r>
            <a:r>
              <a:rPr lang="en-US" sz="1600" b="1" dirty="0" err="1"/>
              <a:t>criadas</a:t>
            </a:r>
            <a:r>
              <a:rPr lang="en-US" sz="1600" b="1" dirty="0"/>
              <a:t> pela </a:t>
            </a:r>
            <a:r>
              <a:rPr lang="en-US" sz="1600" b="1" dirty="0" err="1"/>
              <a:t>instituição</a:t>
            </a:r>
            <a:r>
              <a:rPr lang="en-US" sz="1600" b="1" dirty="0"/>
              <a:t>.</a:t>
            </a:r>
          </a:p>
        </p:txBody>
      </p:sp>
      <p:sp>
        <p:nvSpPr>
          <p:cNvPr id="17" name="Right Brace 16"/>
          <p:cNvSpPr/>
          <p:nvPr/>
        </p:nvSpPr>
        <p:spPr>
          <a:xfrm>
            <a:off x="4617199" y="2525494"/>
            <a:ext cx="186306" cy="3997257"/>
          </a:xfrm>
          <a:prstGeom prst="rightBrac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53000" y="4324830"/>
            <a:ext cx="2272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Entidades</a:t>
            </a:r>
            <a:r>
              <a:rPr lang="en-US" sz="1600" b="1" dirty="0"/>
              <a:t> </a:t>
            </a:r>
            <a:r>
              <a:rPr lang="en-US" sz="1600" b="1" dirty="0" err="1"/>
              <a:t>centrais</a:t>
            </a:r>
            <a:r>
              <a:rPr lang="en-US" sz="1600" b="1" dirty="0"/>
              <a:t>- RHV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548" y="3026866"/>
            <a:ext cx="4596408" cy="10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6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CD5BB14F-DACA-4744-BEE0-9633614B941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25806"/>
            <a:ext cx="5939161" cy="500372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pt-PT" sz="2400" b="1" dirty="0">
                <a:latin typeface="Century Gothic"/>
              </a:rPr>
              <a:t>Âmbito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7ECECFD-DB5A-4DB6-B026-EDD982D08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181" y="817726"/>
            <a:ext cx="5842040" cy="5814468"/>
          </a:xfrm>
        </p:spPr>
        <p:txBody>
          <a:bodyPr>
            <a:noAutofit/>
          </a:bodyPr>
          <a:lstStyle/>
          <a:p>
            <a:pPr marL="0" lvl="0" indent="0" algn="just">
              <a:lnSpc>
                <a:spcPct val="40000"/>
              </a:lnSpc>
              <a:buNone/>
            </a:pPr>
            <a:endParaRPr lang="pt-PT" dirty="0">
              <a:latin typeface="+mj-lt"/>
              <a:cs typeface="Times New Roman" pitchFamily="18"/>
            </a:endParaRPr>
          </a:p>
          <a:p>
            <a:pPr marL="0" indent="0" algn="just">
              <a:buNone/>
            </a:pPr>
            <a:r>
              <a:rPr lang="pt-PT" dirty="0">
                <a:latin typeface="+mj-lt"/>
              </a:rPr>
              <a:t>Os Serviços Partilhados do Ministério da Saúde, EPE, foram criados em 2010 pelo Decreto-Lei nº19/2010, de 22 de março.</a:t>
            </a:r>
          </a:p>
          <a:p>
            <a:pPr marL="0" indent="0" algn="just">
              <a:buNone/>
            </a:pPr>
            <a:endParaRPr lang="pt-PT" dirty="0">
              <a:latin typeface="+mj-lt"/>
            </a:endParaRPr>
          </a:p>
          <a:p>
            <a:pPr marL="0" indent="0" algn="just">
              <a:buNone/>
            </a:pPr>
            <a:r>
              <a:rPr lang="pt-PT" dirty="0">
                <a:latin typeface="+mj-lt"/>
              </a:rPr>
              <a:t>De acordo com o quadro jurídico, a SPMS tem como uma das principais atribuições a prestação de serviços partilhados e Sistemas de Informação aos organismos, com atividade especifica na área da saúde, de forma a 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centralizar, otimizar e racionalizar </a:t>
            </a:r>
            <a:r>
              <a:rPr lang="pt-PT" dirty="0">
                <a:latin typeface="+mj-lt"/>
              </a:rPr>
              <a:t>aquisição de bens e serviços, no Serviço Nacional de Saúde. </a:t>
            </a:r>
          </a:p>
          <a:p>
            <a:pPr marL="0" indent="0" algn="just">
              <a:buNone/>
            </a:pPr>
            <a:r>
              <a:rPr lang="pt-PT" dirty="0">
                <a:latin typeface="+mj-lt"/>
              </a:rPr>
              <a:t>Neste contexto, foi criado, em 2014, o 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Sistema de Informação Centralizado de Contabilidade e Gestão Financeira em SNC-AP (SICC SNC-AP) </a:t>
            </a:r>
            <a:r>
              <a:rPr lang="pt-PT" dirty="0">
                <a:latin typeface="+mj-lt"/>
              </a:rPr>
              <a:t>e em 2000 o 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Sistema de gestão de recursos humanos e vencimentos- RHV- Recursos Humanos e Vencimentos</a:t>
            </a:r>
            <a:r>
              <a:rPr lang="pt-PT" dirty="0">
                <a:latin typeface="+mj-lt"/>
              </a:rPr>
              <a:t>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DCF9F1C-E83B-450E-891E-45C1B342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60203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 Diagonal Corner Rectangle 3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Geração de Ficheiros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9707" y="1822647"/>
            <a:ext cx="239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Ficheiro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Contabilidade</a:t>
            </a:r>
            <a:endParaRPr lang="en-US" dirty="0">
              <a:solidFill>
                <a:srgbClr val="ED883D"/>
              </a:solidFill>
            </a:endParaRPr>
          </a:p>
        </p:txBody>
      </p:sp>
      <p:sp>
        <p:nvSpPr>
          <p:cNvPr id="33" name="Round Diagonal Corner Rectangle 32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4009224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Ficheiros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8" name="Round Diagonal Corner Rectangle 37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 Diagonal Corner Rectangle 38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5413" y="2652038"/>
            <a:ext cx="4920355" cy="3168714"/>
            <a:chOff x="0" y="-1"/>
            <a:chExt cx="5946600" cy="38296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24"/>
            <a:stretch/>
          </p:blipFill>
          <p:spPr>
            <a:xfrm>
              <a:off x="0" y="1"/>
              <a:ext cx="2505425" cy="382056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83"/>
            <a:stretch/>
          </p:blipFill>
          <p:spPr>
            <a:xfrm>
              <a:off x="2727039" y="0"/>
              <a:ext cx="1228896" cy="382056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27"/>
            <a:stretch/>
          </p:blipFill>
          <p:spPr>
            <a:xfrm>
              <a:off x="4222808" y="0"/>
              <a:ext cx="495369" cy="38296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96"/>
            <a:stretch/>
          </p:blipFill>
          <p:spPr>
            <a:xfrm>
              <a:off x="4727230" y="-1"/>
              <a:ext cx="1219370" cy="3829617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78054" y="2375039"/>
            <a:ext cx="677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799056" y="2371395"/>
            <a:ext cx="8783" cy="3504318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63160" y="2367332"/>
            <a:ext cx="914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Entidade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1760167" y="2375039"/>
            <a:ext cx="914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Nota Enc.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3246101" y="2369886"/>
            <a:ext cx="8783" cy="3504318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55273" y="2375038"/>
            <a:ext cx="549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9054" y="2362787"/>
            <a:ext cx="85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C.Débito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3826020" y="2375038"/>
            <a:ext cx="85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C.Crédito</a:t>
            </a:r>
            <a:endParaRPr lang="en-US" sz="10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4998553" y="2368385"/>
            <a:ext cx="8783" cy="3504318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525664" y="2365447"/>
            <a:ext cx="549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Valor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896657" y="2375037"/>
            <a:ext cx="937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C.C.Custo</a:t>
            </a:r>
            <a:endParaRPr lang="en-US" sz="1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0646" y="2609008"/>
            <a:ext cx="5332491" cy="0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3B8AA554-5A33-451B-8B95-0D63F4905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137" y="3026039"/>
            <a:ext cx="4094078" cy="215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51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FE56AC2-50AE-4680-9D22-4A4CED51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44" y="691097"/>
            <a:ext cx="5143130" cy="1546592"/>
          </a:xfrm>
        </p:spPr>
        <p:txBody>
          <a:bodyPr>
            <a:noAutofit/>
          </a:bodyPr>
          <a:lstStyle/>
          <a:p>
            <a:r>
              <a:rPr lang="pt-PT" sz="6600" i="0" dirty="0">
                <a:cs typeface="Calibri Light" panose="020F0302020204030204" pitchFamily="34" charset="0"/>
              </a:rPr>
              <a:t>Questões?</a:t>
            </a:r>
            <a:endParaRPr lang="pt-PT" sz="6600" i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611" y="2529951"/>
            <a:ext cx="3096991" cy="35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06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Sessão de esclarecimentos SICC SNC-AP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22</a:t>
            </a:fld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43A92E6-8DD8-47CB-8A26-3CE7D2D16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646" y="4161463"/>
            <a:ext cx="4533110" cy="237745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728621" y="961228"/>
            <a:ext cx="5939161" cy="3442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Processos de encerramento de contas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Controlo e Auditoria de Contabilidade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Contabilidade Orçamental SICC SNC-AP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Produção, gestão e controlo dos Ficheiros S3CP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Processos de encerramento de contas</a:t>
            </a:r>
          </a:p>
        </p:txBody>
      </p:sp>
    </p:spTree>
    <p:extLst>
      <p:ext uri="{BB962C8B-B14F-4D97-AF65-F5344CB8AC3E}">
        <p14:creationId xmlns:p14="http://schemas.microsoft.com/office/powerpoint/2010/main" val="2217215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23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952BB6-E8A9-472F-841A-A0D109C3D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384704" cy="1546592"/>
          </a:xfrm>
        </p:spPr>
        <p:txBody>
          <a:bodyPr>
            <a:noAutofit/>
          </a:bodyPr>
          <a:lstStyle/>
          <a:p>
            <a:r>
              <a:rPr lang="pt-PT" sz="3200" dirty="0"/>
              <a:t>Controlo e Auditoria da Contabilidade</a:t>
            </a:r>
            <a:endParaRPr lang="pt-PT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2537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B6669FD7-3007-4156-B4B0-618AFE995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24</a:t>
            </a:fld>
            <a:endParaRPr lang="pt-PT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D40329A-989B-4802-B3F0-D85D256C36B8}"/>
              </a:ext>
            </a:extLst>
          </p:cNvPr>
          <p:cNvSpPr/>
          <p:nvPr/>
        </p:nvSpPr>
        <p:spPr>
          <a:xfrm>
            <a:off x="7556809" y="2857976"/>
            <a:ext cx="1843714" cy="577565"/>
          </a:xfrm>
          <a:prstGeom prst="roundRect">
            <a:avLst/>
          </a:prstGeom>
          <a:solidFill>
            <a:srgbClr val="009999"/>
          </a:solidFill>
          <a:ln w="38100"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Reportar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8518A3C-4005-40DE-AE58-6408DEE68865}"/>
              </a:ext>
            </a:extLst>
          </p:cNvPr>
          <p:cNvSpPr txBox="1"/>
          <p:nvPr/>
        </p:nvSpPr>
        <p:spPr>
          <a:xfrm>
            <a:off x="6028167" y="5914225"/>
            <a:ext cx="53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Sim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F4122D6-9DDC-433A-A7B5-03743E419E4B}"/>
              </a:ext>
            </a:extLst>
          </p:cNvPr>
          <p:cNvSpPr txBox="1"/>
          <p:nvPr/>
        </p:nvSpPr>
        <p:spPr>
          <a:xfrm>
            <a:off x="6081570" y="2846607"/>
            <a:ext cx="53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Sim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B32092B3-D577-4B5C-BB90-E18519824F84}"/>
              </a:ext>
            </a:extLst>
          </p:cNvPr>
          <p:cNvSpPr txBox="1"/>
          <p:nvPr/>
        </p:nvSpPr>
        <p:spPr>
          <a:xfrm>
            <a:off x="5173363" y="3503766"/>
            <a:ext cx="66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Não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D1A06890-7CA3-420B-9831-F2C09E0F2655}"/>
              </a:ext>
            </a:extLst>
          </p:cNvPr>
          <p:cNvSpPr txBox="1"/>
          <p:nvPr/>
        </p:nvSpPr>
        <p:spPr>
          <a:xfrm>
            <a:off x="3654011" y="5970937"/>
            <a:ext cx="66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Não</a:t>
            </a:r>
          </a:p>
        </p:txBody>
      </p:sp>
      <p:sp>
        <p:nvSpPr>
          <p:cNvPr id="93" name="Losango 92">
            <a:extLst>
              <a:ext uri="{FF2B5EF4-FFF2-40B4-BE49-F238E27FC236}">
                <a16:creationId xmlns:a16="http://schemas.microsoft.com/office/drawing/2014/main" id="{4D824980-A9F7-4D48-A066-8769671E76E4}"/>
              </a:ext>
            </a:extLst>
          </p:cNvPr>
          <p:cNvSpPr/>
          <p:nvPr/>
        </p:nvSpPr>
        <p:spPr>
          <a:xfrm>
            <a:off x="4228095" y="2728265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94243120-9F1B-494A-AD70-63AEC23F4053}"/>
              </a:ext>
            </a:extLst>
          </p:cNvPr>
          <p:cNvGrpSpPr/>
          <p:nvPr/>
        </p:nvGrpSpPr>
        <p:grpSpPr>
          <a:xfrm>
            <a:off x="3402011" y="3699106"/>
            <a:ext cx="3233587" cy="1963983"/>
            <a:chOff x="3260254" y="2283515"/>
            <a:chExt cx="4148519" cy="155411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ADC9EFCE-506A-4308-BC7D-99A22507DAF4}"/>
                </a:ext>
              </a:extLst>
            </p:cNvPr>
            <p:cNvSpPr/>
            <p:nvPr/>
          </p:nvSpPr>
          <p:spPr>
            <a:xfrm>
              <a:off x="3630954" y="2437039"/>
              <a:ext cx="3777819" cy="140059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Contas Correntes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(Doc. Contas) estão coerentes com a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Contabilidade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(Extrato de Contas, Balancete de Razão Geral e/ou respetivo Extrato) 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8E71D98-3CA1-45A6-8D7A-B41C6C808B58}"/>
                </a:ext>
              </a:extLst>
            </p:cNvPr>
            <p:cNvSpPr/>
            <p:nvPr/>
          </p:nvSpPr>
          <p:spPr>
            <a:xfrm>
              <a:off x="3260254" y="2283515"/>
              <a:ext cx="646605" cy="37033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</p:grpSp>
      <p:cxnSp>
        <p:nvCxnSpPr>
          <p:cNvPr id="97" name="Conexão reta unidirecional 96">
            <a:extLst>
              <a:ext uri="{FF2B5EF4-FFF2-40B4-BE49-F238E27FC236}">
                <a16:creationId xmlns:a16="http://schemas.microsoft.com/office/drawing/2014/main" id="{1C1C5225-A877-433B-97CD-9A624A217CA5}"/>
              </a:ext>
            </a:extLst>
          </p:cNvPr>
          <p:cNvCxnSpPr>
            <a:cxnSpLocks/>
            <a:stCxn id="32" idx="2"/>
            <a:endCxn id="93" idx="0"/>
          </p:cNvCxnSpPr>
          <p:nvPr/>
        </p:nvCxnSpPr>
        <p:spPr>
          <a:xfrm>
            <a:off x="5163237" y="2538759"/>
            <a:ext cx="0" cy="18950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CA2774B0-F40C-425D-AD2B-2C814CBA5E0B}"/>
              </a:ext>
            </a:extLst>
          </p:cNvPr>
          <p:cNvGrpSpPr/>
          <p:nvPr/>
        </p:nvGrpSpPr>
        <p:grpSpPr>
          <a:xfrm>
            <a:off x="73600" y="1397794"/>
            <a:ext cx="3063494" cy="961983"/>
            <a:chOff x="154282" y="195861"/>
            <a:chExt cx="3063494" cy="9619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F9FB58A6-B6CC-4539-85E1-14E67EFC3A1F}"/>
                </a:ext>
              </a:extLst>
            </p:cNvPr>
            <p:cNvSpPr/>
            <p:nvPr/>
          </p:nvSpPr>
          <p:spPr>
            <a:xfrm>
              <a:off x="403275" y="442284"/>
              <a:ext cx="2814501" cy="7155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Execução dos Registos Contabilísticos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67FD038-6B1F-4E55-B3D8-C620CD68B07F}"/>
                </a:ext>
              </a:extLst>
            </p:cNvPr>
            <p:cNvSpPr/>
            <p:nvPr/>
          </p:nvSpPr>
          <p:spPr>
            <a:xfrm>
              <a:off x="154282" y="195861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</p:grpSp>
      <p:sp>
        <p:nvSpPr>
          <p:cNvPr id="106" name="Losango 105">
            <a:extLst>
              <a:ext uri="{FF2B5EF4-FFF2-40B4-BE49-F238E27FC236}">
                <a16:creationId xmlns:a16="http://schemas.microsoft.com/office/drawing/2014/main" id="{70773161-59D9-4E49-A665-541547BC7C53}"/>
              </a:ext>
            </a:extLst>
          </p:cNvPr>
          <p:cNvSpPr/>
          <p:nvPr/>
        </p:nvSpPr>
        <p:spPr>
          <a:xfrm>
            <a:off x="4228095" y="5862364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109" name="Conexão reta unidirecional 108">
            <a:extLst>
              <a:ext uri="{FF2B5EF4-FFF2-40B4-BE49-F238E27FC236}">
                <a16:creationId xmlns:a16="http://schemas.microsoft.com/office/drawing/2014/main" id="{FC96FE5A-8A95-499D-B3DB-D33EF0BA80C9}"/>
              </a:ext>
            </a:extLst>
          </p:cNvPr>
          <p:cNvCxnSpPr>
            <a:cxnSpLocks/>
            <a:stCxn id="95" idx="2"/>
            <a:endCxn id="106" idx="0"/>
          </p:cNvCxnSpPr>
          <p:nvPr/>
        </p:nvCxnSpPr>
        <p:spPr>
          <a:xfrm flipH="1">
            <a:off x="5163237" y="5663089"/>
            <a:ext cx="40" cy="19927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8631694D-3A9A-4019-9C95-857B5F23E93E}"/>
              </a:ext>
            </a:extLst>
          </p:cNvPr>
          <p:cNvSpPr/>
          <p:nvPr/>
        </p:nvSpPr>
        <p:spPr>
          <a:xfrm>
            <a:off x="6915937" y="5952725"/>
            <a:ext cx="2259436" cy="655433"/>
          </a:xfrm>
          <a:prstGeom prst="roundRect">
            <a:avLst/>
          </a:prstGeom>
          <a:solidFill>
            <a:srgbClr val="F4B038"/>
          </a:solidFill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Serviço de Suporte</a:t>
            </a:r>
          </a:p>
        </p:txBody>
      </p:sp>
      <p:cxnSp>
        <p:nvCxnSpPr>
          <p:cNvPr id="118" name="Conexão: Ângulo Reto 117">
            <a:extLst>
              <a:ext uri="{FF2B5EF4-FFF2-40B4-BE49-F238E27FC236}">
                <a16:creationId xmlns:a16="http://schemas.microsoft.com/office/drawing/2014/main" id="{2F24E68C-776B-4ED7-AA73-91C059CA5325}"/>
              </a:ext>
            </a:extLst>
          </p:cNvPr>
          <p:cNvCxnSpPr>
            <a:cxnSpLocks/>
            <a:stCxn id="106" idx="1"/>
            <a:endCxn id="104" idx="2"/>
          </p:cNvCxnSpPr>
          <p:nvPr/>
        </p:nvCxnSpPr>
        <p:spPr>
          <a:xfrm rot="10800000">
            <a:off x="1729845" y="2359777"/>
            <a:ext cx="2498251" cy="3920666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xão reta unidirecional 128">
            <a:extLst>
              <a:ext uri="{FF2B5EF4-FFF2-40B4-BE49-F238E27FC236}">
                <a16:creationId xmlns:a16="http://schemas.microsoft.com/office/drawing/2014/main" id="{42CB9E81-1C59-4131-BCCE-789080EC5484}"/>
              </a:ext>
            </a:extLst>
          </p:cNvPr>
          <p:cNvCxnSpPr>
            <a:cxnSpLocks/>
            <a:stCxn id="93" idx="2"/>
            <a:endCxn id="95" idx="0"/>
          </p:cNvCxnSpPr>
          <p:nvPr/>
        </p:nvCxnSpPr>
        <p:spPr>
          <a:xfrm>
            <a:off x="5163237" y="3564422"/>
            <a:ext cx="40" cy="32869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xão reta unidirecional 133">
            <a:extLst>
              <a:ext uri="{FF2B5EF4-FFF2-40B4-BE49-F238E27FC236}">
                <a16:creationId xmlns:a16="http://schemas.microsoft.com/office/drawing/2014/main" id="{9B55EBD7-1960-4A82-91B3-8319F85F46B1}"/>
              </a:ext>
            </a:extLst>
          </p:cNvPr>
          <p:cNvCxnSpPr>
            <a:cxnSpLocks/>
            <a:stCxn id="93" idx="3"/>
            <a:endCxn id="15" idx="1"/>
          </p:cNvCxnSpPr>
          <p:nvPr/>
        </p:nvCxnSpPr>
        <p:spPr>
          <a:xfrm>
            <a:off x="6098378" y="3146344"/>
            <a:ext cx="1458431" cy="4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ítulo 3">
            <a:extLst>
              <a:ext uri="{FF2B5EF4-FFF2-40B4-BE49-F238E27FC236}">
                <a16:creationId xmlns:a16="http://schemas.microsoft.com/office/drawing/2014/main" id="{D7E55CEB-57B2-4B95-BB18-9928D46A2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Processos de Conferência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7088D9D8-6336-4C57-A53D-DFDD61158EFE}"/>
              </a:ext>
            </a:extLst>
          </p:cNvPr>
          <p:cNvGrpSpPr/>
          <p:nvPr/>
        </p:nvGrpSpPr>
        <p:grpSpPr>
          <a:xfrm>
            <a:off x="3414108" y="1215875"/>
            <a:ext cx="3277762" cy="1322884"/>
            <a:chOff x="3524035" y="4486719"/>
            <a:chExt cx="3277762" cy="13228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4A68BE1-3343-4482-AE77-400A5CE1E050}"/>
                </a:ext>
              </a:extLst>
            </p:cNvPr>
            <p:cNvSpPr/>
            <p:nvPr/>
          </p:nvSpPr>
          <p:spPr>
            <a:xfrm>
              <a:off x="3744531" y="4727387"/>
              <a:ext cx="3057266" cy="10822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Produção dos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Ficheiros S3CP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ou outras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peças contabilísticas</a:t>
              </a:r>
              <a:endParaRPr lang="pt-PT" sz="1400" b="1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094B78-2C96-4703-980B-5B4C16E3B7F1}"/>
                </a:ext>
              </a:extLst>
            </p:cNvPr>
            <p:cNvSpPr/>
            <p:nvPr/>
          </p:nvSpPr>
          <p:spPr>
            <a:xfrm>
              <a:off x="3524035" y="4486719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</a:p>
          </p:txBody>
        </p:sp>
      </p:grpSp>
      <p:cxnSp>
        <p:nvCxnSpPr>
          <p:cNvPr id="67" name="Conexão reta unidirecional 66">
            <a:extLst>
              <a:ext uri="{FF2B5EF4-FFF2-40B4-BE49-F238E27FC236}">
                <a16:creationId xmlns:a16="http://schemas.microsoft.com/office/drawing/2014/main" id="{D26B8744-E391-4A39-BCF6-B8C40B3E44BB}"/>
              </a:ext>
            </a:extLst>
          </p:cNvPr>
          <p:cNvCxnSpPr>
            <a:cxnSpLocks/>
            <a:stCxn id="104" idx="3"/>
            <a:endCxn id="32" idx="1"/>
          </p:cNvCxnSpPr>
          <p:nvPr/>
        </p:nvCxnSpPr>
        <p:spPr>
          <a:xfrm flipV="1">
            <a:off x="3137094" y="1997651"/>
            <a:ext cx="497510" cy="434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xão reta unidirecional 73">
            <a:extLst>
              <a:ext uri="{FF2B5EF4-FFF2-40B4-BE49-F238E27FC236}">
                <a16:creationId xmlns:a16="http://schemas.microsoft.com/office/drawing/2014/main" id="{47286A96-5994-4C94-90DF-9D302AC7AE36}"/>
              </a:ext>
            </a:extLst>
          </p:cNvPr>
          <p:cNvCxnSpPr>
            <a:cxnSpLocks/>
            <a:stCxn id="106" idx="3"/>
            <a:endCxn id="117" idx="1"/>
          </p:cNvCxnSpPr>
          <p:nvPr/>
        </p:nvCxnSpPr>
        <p:spPr>
          <a:xfrm flipV="1">
            <a:off x="6098378" y="6280442"/>
            <a:ext cx="817559" cy="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Agrupar 88">
            <a:extLst>
              <a:ext uri="{FF2B5EF4-FFF2-40B4-BE49-F238E27FC236}">
                <a16:creationId xmlns:a16="http://schemas.microsoft.com/office/drawing/2014/main" id="{44344218-A8C5-4B99-ACFF-62DC0B4B72BA}"/>
              </a:ext>
            </a:extLst>
          </p:cNvPr>
          <p:cNvGrpSpPr/>
          <p:nvPr/>
        </p:nvGrpSpPr>
        <p:grpSpPr>
          <a:xfrm>
            <a:off x="7739375" y="3405710"/>
            <a:ext cx="1714667" cy="914400"/>
            <a:chOff x="7728504" y="3381968"/>
            <a:chExt cx="1714667" cy="914400"/>
          </a:xfrm>
        </p:grpSpPr>
        <p:pic>
          <p:nvPicPr>
            <p:cNvPr id="87" name="Gráfico 86" descr="Engrenagens">
              <a:extLst>
                <a:ext uri="{FF2B5EF4-FFF2-40B4-BE49-F238E27FC236}">
                  <a16:creationId xmlns:a16="http://schemas.microsoft.com/office/drawing/2014/main" id="{DAE26985-D9D5-4D66-85CE-CC4C219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35866">
              <a:off x="7728504" y="3381968"/>
              <a:ext cx="914400" cy="914400"/>
            </a:xfrm>
            <a:prstGeom prst="rect">
              <a:avLst/>
            </a:prstGeom>
          </p:spPr>
        </p:pic>
        <p:sp>
          <p:nvSpPr>
            <p:cNvPr id="88" name="CaixaDeTexto 87">
              <a:extLst>
                <a:ext uri="{FF2B5EF4-FFF2-40B4-BE49-F238E27FC236}">
                  <a16:creationId xmlns:a16="http://schemas.microsoft.com/office/drawing/2014/main" id="{519851FD-6FE0-4049-8190-6800CD017857}"/>
                </a:ext>
              </a:extLst>
            </p:cNvPr>
            <p:cNvSpPr txBox="1"/>
            <p:nvPr/>
          </p:nvSpPr>
          <p:spPr>
            <a:xfrm>
              <a:off x="8186027" y="3873098"/>
              <a:ext cx="12571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600" dirty="0">
                  <a:latin typeface="+mj-lt"/>
                </a:rPr>
                <a:t>Validações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880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ângulo: Cantos Diagonais Arredondados 252">
            <a:extLst>
              <a:ext uri="{FF2B5EF4-FFF2-40B4-BE49-F238E27FC236}">
                <a16:creationId xmlns:a16="http://schemas.microsoft.com/office/drawing/2014/main" id="{7FD04825-DB56-4749-B265-FA4823E4A841}"/>
              </a:ext>
            </a:extLst>
          </p:cNvPr>
          <p:cNvSpPr/>
          <p:nvPr/>
        </p:nvSpPr>
        <p:spPr>
          <a:xfrm>
            <a:off x="369449" y="3290460"/>
            <a:ext cx="3392990" cy="1368207"/>
          </a:xfrm>
          <a:prstGeom prst="round2DiagRect">
            <a:avLst>
              <a:gd name="adj1" fmla="val 14642"/>
              <a:gd name="adj2" fmla="val 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EA9E3CF-2945-4B9E-A241-77565CF10159}"/>
              </a:ext>
            </a:extLst>
          </p:cNvPr>
          <p:cNvSpPr/>
          <p:nvPr/>
        </p:nvSpPr>
        <p:spPr>
          <a:xfrm>
            <a:off x="221673" y="951345"/>
            <a:ext cx="6770255" cy="28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B6669FD7-3007-4156-B4B0-618AFE995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25</a:t>
            </a:fld>
            <a:endParaRPr lang="pt-PT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D40329A-989B-4802-B3F0-D85D256C36B8}"/>
              </a:ext>
            </a:extLst>
          </p:cNvPr>
          <p:cNvSpPr/>
          <p:nvPr/>
        </p:nvSpPr>
        <p:spPr>
          <a:xfrm>
            <a:off x="909715" y="5941273"/>
            <a:ext cx="1780310" cy="577565"/>
          </a:xfrm>
          <a:prstGeom prst="roundRect">
            <a:avLst/>
          </a:prstGeom>
          <a:solidFill>
            <a:srgbClr val="009999"/>
          </a:solidFill>
          <a:ln w="38100"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Reportar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8518A3C-4005-40DE-AE58-6408DEE68865}"/>
              </a:ext>
            </a:extLst>
          </p:cNvPr>
          <p:cNvSpPr txBox="1"/>
          <p:nvPr/>
        </p:nvSpPr>
        <p:spPr>
          <a:xfrm>
            <a:off x="2811550" y="5921568"/>
            <a:ext cx="53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Sim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F4122D6-9DDC-433A-A7B5-03743E419E4B}"/>
              </a:ext>
            </a:extLst>
          </p:cNvPr>
          <p:cNvSpPr txBox="1"/>
          <p:nvPr/>
        </p:nvSpPr>
        <p:spPr>
          <a:xfrm>
            <a:off x="6436053" y="2270709"/>
            <a:ext cx="53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Sim</a:t>
            </a:r>
            <a:endParaRPr lang="pt-PT" b="1" dirty="0">
              <a:latin typeface="+mj-lt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B32092B3-D577-4B5C-BB90-E18519824F84}"/>
              </a:ext>
            </a:extLst>
          </p:cNvPr>
          <p:cNvSpPr txBox="1"/>
          <p:nvPr/>
        </p:nvSpPr>
        <p:spPr>
          <a:xfrm>
            <a:off x="6425359" y="1214760"/>
            <a:ext cx="664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Não</a:t>
            </a:r>
            <a:endParaRPr lang="pt-PT" b="1" dirty="0">
              <a:latin typeface="+mj-lt"/>
            </a:endParaRPr>
          </a:p>
        </p:txBody>
      </p: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53C8CFE-7D2C-4548-B8FB-937B0D2BEF7C}"/>
              </a:ext>
            </a:extLst>
          </p:cNvPr>
          <p:cNvGrpSpPr/>
          <p:nvPr/>
        </p:nvGrpSpPr>
        <p:grpSpPr>
          <a:xfrm>
            <a:off x="797143" y="219187"/>
            <a:ext cx="3325686" cy="965145"/>
            <a:chOff x="154281" y="192699"/>
            <a:chExt cx="3325686" cy="965145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F588ADD-4928-4D62-B0B8-55D6C1127BF6}"/>
                </a:ext>
              </a:extLst>
            </p:cNvPr>
            <p:cNvSpPr/>
            <p:nvPr/>
          </p:nvSpPr>
          <p:spPr>
            <a:xfrm>
              <a:off x="403275" y="442284"/>
              <a:ext cx="3076692" cy="715560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Execução dos Registos Contabilísticos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FC6733F-F415-463C-A287-EA415845F237}"/>
                </a:ext>
              </a:extLst>
            </p:cNvPr>
            <p:cNvSpPr/>
            <p:nvPr/>
          </p:nvSpPr>
          <p:spPr>
            <a:xfrm>
              <a:off x="154281" y="192699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E313C1D8-6994-43AD-8B2E-E8E7BC576B79}"/>
              </a:ext>
            </a:extLst>
          </p:cNvPr>
          <p:cNvGrpSpPr/>
          <p:nvPr/>
        </p:nvGrpSpPr>
        <p:grpSpPr>
          <a:xfrm>
            <a:off x="4674778" y="2441218"/>
            <a:ext cx="3233587" cy="2006187"/>
            <a:chOff x="3260254" y="2283515"/>
            <a:chExt cx="4148519" cy="15875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41004228-3025-43E8-8CF7-C21077EB2872}"/>
                </a:ext>
              </a:extLst>
            </p:cNvPr>
            <p:cNvSpPr/>
            <p:nvPr/>
          </p:nvSpPr>
          <p:spPr>
            <a:xfrm>
              <a:off x="3630954" y="2470435"/>
              <a:ext cx="3777819" cy="140059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Contas Correntes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(Doc. Contas) estão coerentes com a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Contabilidade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(Extrato de Contas, Balancete de Razão Geral e/ou respetivo Extrato) 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50BC61C-5170-4DB2-8784-8582FABD75FE}"/>
                </a:ext>
              </a:extLst>
            </p:cNvPr>
            <p:cNvSpPr/>
            <p:nvPr/>
          </p:nvSpPr>
          <p:spPr>
            <a:xfrm>
              <a:off x="3260254" y="2283515"/>
              <a:ext cx="646605" cy="37033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FEBA3C50-F18E-4777-ADD6-BC584A2B3E1F}"/>
              </a:ext>
            </a:extLst>
          </p:cNvPr>
          <p:cNvGrpSpPr/>
          <p:nvPr/>
        </p:nvGrpSpPr>
        <p:grpSpPr>
          <a:xfrm>
            <a:off x="5070315" y="5448281"/>
            <a:ext cx="2710088" cy="1322884"/>
            <a:chOff x="3524035" y="4486719"/>
            <a:chExt cx="2710088" cy="13228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C09B256-1265-437D-86F0-B05840491F39}"/>
                </a:ext>
              </a:extLst>
            </p:cNvPr>
            <p:cNvSpPr/>
            <p:nvPr/>
          </p:nvSpPr>
          <p:spPr>
            <a:xfrm>
              <a:off x="3773029" y="4727387"/>
              <a:ext cx="2461094" cy="10822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Produção dos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Ficheiros S3CP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ou outras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peças contabilísticas</a:t>
              </a:r>
              <a:endParaRPr lang="pt-PT" sz="1400" b="1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E7CFCD2-0E45-4CB5-804D-BA168B4842E9}"/>
                </a:ext>
              </a:extLst>
            </p:cNvPr>
            <p:cNvSpPr/>
            <p:nvPr/>
          </p:nvSpPr>
          <p:spPr>
            <a:xfrm>
              <a:off x="3524035" y="4486719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21" name="Agrupar 120">
            <a:extLst>
              <a:ext uri="{FF2B5EF4-FFF2-40B4-BE49-F238E27FC236}">
                <a16:creationId xmlns:a16="http://schemas.microsoft.com/office/drawing/2014/main" id="{3E31D58B-7E1A-4890-8AFA-886E092ED744}"/>
              </a:ext>
            </a:extLst>
          </p:cNvPr>
          <p:cNvGrpSpPr/>
          <p:nvPr/>
        </p:nvGrpSpPr>
        <p:grpSpPr>
          <a:xfrm>
            <a:off x="806818" y="1274456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77E29667-4AD6-4247-8C22-EA10CA8DA346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F8A3A86-74A9-46AA-86DF-FCD7C1A3716E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p:sp>
        <p:nvSpPr>
          <p:cNvPr id="137" name="Losango 136">
            <a:extLst>
              <a:ext uri="{FF2B5EF4-FFF2-40B4-BE49-F238E27FC236}">
                <a16:creationId xmlns:a16="http://schemas.microsoft.com/office/drawing/2014/main" id="{2269E7AB-6664-4E21-9261-3FAE8CC05B44}"/>
              </a:ext>
            </a:extLst>
          </p:cNvPr>
          <p:cNvSpPr/>
          <p:nvPr/>
        </p:nvSpPr>
        <p:spPr>
          <a:xfrm>
            <a:off x="5503269" y="1514553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152" name="Conexão reta unidirecional 151">
            <a:extLst>
              <a:ext uri="{FF2B5EF4-FFF2-40B4-BE49-F238E27FC236}">
                <a16:creationId xmlns:a16="http://schemas.microsoft.com/office/drawing/2014/main" id="{7DB3ED6A-85C8-437A-85ED-FA6D9A7D58BF}"/>
              </a:ext>
            </a:extLst>
          </p:cNvPr>
          <p:cNvCxnSpPr>
            <a:cxnSpLocks/>
            <a:stCxn id="3" idx="2"/>
            <a:endCxn id="122" idx="0"/>
          </p:cNvCxnSpPr>
          <p:nvPr/>
        </p:nvCxnSpPr>
        <p:spPr>
          <a:xfrm>
            <a:off x="2584483" y="1184332"/>
            <a:ext cx="0" cy="33654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xão reta 159">
            <a:extLst>
              <a:ext uri="{FF2B5EF4-FFF2-40B4-BE49-F238E27FC236}">
                <a16:creationId xmlns:a16="http://schemas.microsoft.com/office/drawing/2014/main" id="{F176C761-10B2-462A-A107-74159318C720}"/>
              </a:ext>
            </a:extLst>
          </p:cNvPr>
          <p:cNvCxnSpPr>
            <a:cxnSpLocks/>
            <a:stCxn id="137" idx="1"/>
            <a:endCxn id="122" idx="3"/>
          </p:cNvCxnSpPr>
          <p:nvPr/>
        </p:nvCxnSpPr>
        <p:spPr>
          <a:xfrm flipH="1">
            <a:off x="4122829" y="1932632"/>
            <a:ext cx="1380440" cy="53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xão reta unidirecional 167">
            <a:extLst>
              <a:ext uri="{FF2B5EF4-FFF2-40B4-BE49-F238E27FC236}">
                <a16:creationId xmlns:a16="http://schemas.microsoft.com/office/drawing/2014/main" id="{8709BFC9-2117-49C1-8E35-43180D4B4526}"/>
              </a:ext>
            </a:extLst>
          </p:cNvPr>
          <p:cNvCxnSpPr>
            <a:cxnSpLocks/>
            <a:stCxn id="137" idx="2"/>
            <a:endCxn id="9" idx="0"/>
          </p:cNvCxnSpPr>
          <p:nvPr/>
        </p:nvCxnSpPr>
        <p:spPr>
          <a:xfrm flipH="1">
            <a:off x="6436044" y="2350710"/>
            <a:ext cx="2367" cy="32672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xão: Ângulo Reto 178">
            <a:extLst>
              <a:ext uri="{FF2B5EF4-FFF2-40B4-BE49-F238E27FC236}">
                <a16:creationId xmlns:a16="http://schemas.microsoft.com/office/drawing/2014/main" id="{6A1B1B4C-2EE3-4F7A-9790-BEAC636497BC}"/>
              </a:ext>
            </a:extLst>
          </p:cNvPr>
          <p:cNvCxnSpPr>
            <a:cxnSpLocks/>
            <a:stCxn id="137" idx="0"/>
            <a:endCxn id="3" idx="3"/>
          </p:cNvCxnSpPr>
          <p:nvPr/>
        </p:nvCxnSpPr>
        <p:spPr>
          <a:xfrm rot="16200000" flipV="1">
            <a:off x="4936620" y="12762"/>
            <a:ext cx="688001" cy="2315582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Losango 195">
            <a:extLst>
              <a:ext uri="{FF2B5EF4-FFF2-40B4-BE49-F238E27FC236}">
                <a16:creationId xmlns:a16="http://schemas.microsoft.com/office/drawing/2014/main" id="{D4951400-54DC-43DC-BF1C-8318DE925EA4}"/>
              </a:ext>
            </a:extLst>
          </p:cNvPr>
          <p:cNvSpPr/>
          <p:nvPr/>
        </p:nvSpPr>
        <p:spPr>
          <a:xfrm>
            <a:off x="5502458" y="4585930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197" name="Conexão reta 196">
            <a:extLst>
              <a:ext uri="{FF2B5EF4-FFF2-40B4-BE49-F238E27FC236}">
                <a16:creationId xmlns:a16="http://schemas.microsoft.com/office/drawing/2014/main" id="{551768D2-DA3F-4E08-90B4-BF04144ED96A}"/>
              </a:ext>
            </a:extLst>
          </p:cNvPr>
          <p:cNvCxnSpPr>
            <a:cxnSpLocks/>
            <a:stCxn id="9" idx="2"/>
            <a:endCxn id="196" idx="0"/>
          </p:cNvCxnSpPr>
          <p:nvPr/>
        </p:nvCxnSpPr>
        <p:spPr>
          <a:xfrm>
            <a:off x="6436044" y="4447405"/>
            <a:ext cx="1556" cy="1385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Losango 220">
            <a:extLst>
              <a:ext uri="{FF2B5EF4-FFF2-40B4-BE49-F238E27FC236}">
                <a16:creationId xmlns:a16="http://schemas.microsoft.com/office/drawing/2014/main" id="{A790CF41-B761-4B55-AFEA-BACD13BBAB26}"/>
              </a:ext>
            </a:extLst>
          </p:cNvPr>
          <p:cNvSpPr/>
          <p:nvPr/>
        </p:nvSpPr>
        <p:spPr>
          <a:xfrm>
            <a:off x="3213438" y="5811978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222" name="Conexão reta 221">
            <a:extLst>
              <a:ext uri="{FF2B5EF4-FFF2-40B4-BE49-F238E27FC236}">
                <a16:creationId xmlns:a16="http://schemas.microsoft.com/office/drawing/2014/main" id="{4DD19CF0-7581-4CBB-BCC5-1FDF5105BD00}"/>
              </a:ext>
            </a:extLst>
          </p:cNvPr>
          <p:cNvCxnSpPr>
            <a:cxnSpLocks/>
            <a:stCxn id="10" idx="1"/>
            <a:endCxn id="221" idx="3"/>
          </p:cNvCxnSpPr>
          <p:nvPr/>
        </p:nvCxnSpPr>
        <p:spPr>
          <a:xfrm flipH="1">
            <a:off x="5083721" y="6230057"/>
            <a:ext cx="23558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xão reta unidirecional 224">
            <a:extLst>
              <a:ext uri="{FF2B5EF4-FFF2-40B4-BE49-F238E27FC236}">
                <a16:creationId xmlns:a16="http://schemas.microsoft.com/office/drawing/2014/main" id="{A1F48646-2901-4FBE-80FF-43262E35D488}"/>
              </a:ext>
            </a:extLst>
          </p:cNvPr>
          <p:cNvCxnSpPr>
            <a:cxnSpLocks/>
            <a:stCxn id="221" idx="1"/>
            <a:endCxn id="15" idx="3"/>
          </p:cNvCxnSpPr>
          <p:nvPr/>
        </p:nvCxnSpPr>
        <p:spPr>
          <a:xfrm flipH="1" flipV="1">
            <a:off x="2690025" y="6230056"/>
            <a:ext cx="523413" cy="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xão reta unidirecional 227">
            <a:extLst>
              <a:ext uri="{FF2B5EF4-FFF2-40B4-BE49-F238E27FC236}">
                <a16:creationId xmlns:a16="http://schemas.microsoft.com/office/drawing/2014/main" id="{A3B84D95-AF67-4B4B-8765-837A5C571319}"/>
              </a:ext>
            </a:extLst>
          </p:cNvPr>
          <p:cNvCxnSpPr>
            <a:cxnSpLocks/>
            <a:stCxn id="196" idx="2"/>
          </p:cNvCxnSpPr>
          <p:nvPr/>
        </p:nvCxnSpPr>
        <p:spPr>
          <a:xfrm>
            <a:off x="6437600" y="5422087"/>
            <a:ext cx="0" cy="24066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CaixaDeTexto 230">
            <a:extLst>
              <a:ext uri="{FF2B5EF4-FFF2-40B4-BE49-F238E27FC236}">
                <a16:creationId xmlns:a16="http://schemas.microsoft.com/office/drawing/2014/main" id="{1EE8334A-D5A8-4542-9F43-54D872E105DA}"/>
              </a:ext>
            </a:extLst>
          </p:cNvPr>
          <p:cNvSpPr txBox="1"/>
          <p:nvPr/>
        </p:nvSpPr>
        <p:spPr>
          <a:xfrm>
            <a:off x="6425359" y="5330733"/>
            <a:ext cx="53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Sim</a:t>
            </a:r>
          </a:p>
        </p:txBody>
      </p:sp>
      <p:cxnSp>
        <p:nvCxnSpPr>
          <p:cNvPr id="232" name="Conexão: Ângulo Reto 231">
            <a:extLst>
              <a:ext uri="{FF2B5EF4-FFF2-40B4-BE49-F238E27FC236}">
                <a16:creationId xmlns:a16="http://schemas.microsoft.com/office/drawing/2014/main" id="{F9156E86-2372-45EE-A35F-31C2DAEC41A8}"/>
              </a:ext>
            </a:extLst>
          </p:cNvPr>
          <p:cNvCxnSpPr>
            <a:cxnSpLocks/>
            <a:stCxn id="196" idx="3"/>
          </p:cNvCxnSpPr>
          <p:nvPr/>
        </p:nvCxnSpPr>
        <p:spPr>
          <a:xfrm flipH="1" flipV="1">
            <a:off x="6443028" y="1170552"/>
            <a:ext cx="929713" cy="3833457"/>
          </a:xfrm>
          <a:prstGeom prst="bentConnector4">
            <a:avLst>
              <a:gd name="adj1" fmla="val -118967"/>
              <a:gd name="adj2" fmla="val 100027"/>
            </a:avLst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exão: Ângulo Reto 243">
            <a:extLst>
              <a:ext uri="{FF2B5EF4-FFF2-40B4-BE49-F238E27FC236}">
                <a16:creationId xmlns:a16="http://schemas.microsoft.com/office/drawing/2014/main" id="{4FDD1385-294E-4D63-9EF0-D7441E329392}"/>
              </a:ext>
            </a:extLst>
          </p:cNvPr>
          <p:cNvCxnSpPr>
            <a:cxnSpLocks/>
            <a:stCxn id="221" idx="0"/>
            <a:endCxn id="9" idx="1"/>
          </p:cNvCxnSpPr>
          <p:nvPr/>
        </p:nvCxnSpPr>
        <p:spPr>
          <a:xfrm rot="5400000" flipH="1" flipV="1">
            <a:off x="3431372" y="4279628"/>
            <a:ext cx="2249558" cy="815142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CaixaDeTexto 246">
            <a:extLst>
              <a:ext uri="{FF2B5EF4-FFF2-40B4-BE49-F238E27FC236}">
                <a16:creationId xmlns:a16="http://schemas.microsoft.com/office/drawing/2014/main" id="{7C107383-513E-4926-9566-A11A90B55C9F}"/>
              </a:ext>
            </a:extLst>
          </p:cNvPr>
          <p:cNvSpPr txBox="1"/>
          <p:nvPr/>
        </p:nvSpPr>
        <p:spPr>
          <a:xfrm>
            <a:off x="7308319" y="4708630"/>
            <a:ext cx="664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Não</a:t>
            </a:r>
            <a:endParaRPr lang="pt-PT" b="1" dirty="0">
              <a:latin typeface="+mj-lt"/>
            </a:endParaRPr>
          </a:p>
        </p:txBody>
      </p:sp>
      <p:sp>
        <p:nvSpPr>
          <p:cNvPr id="248" name="CaixaDeTexto 247">
            <a:extLst>
              <a:ext uri="{FF2B5EF4-FFF2-40B4-BE49-F238E27FC236}">
                <a16:creationId xmlns:a16="http://schemas.microsoft.com/office/drawing/2014/main" id="{37E40F7E-61E4-4401-80CD-98B03A92F307}"/>
              </a:ext>
            </a:extLst>
          </p:cNvPr>
          <p:cNvSpPr txBox="1"/>
          <p:nvPr/>
        </p:nvSpPr>
        <p:spPr>
          <a:xfrm>
            <a:off x="4148580" y="5324201"/>
            <a:ext cx="664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Não</a:t>
            </a:r>
            <a:endParaRPr lang="pt-PT" b="1" dirty="0">
              <a:latin typeface="+mj-lt"/>
            </a:endParaRPr>
          </a:p>
        </p:txBody>
      </p:sp>
      <p:grpSp>
        <p:nvGrpSpPr>
          <p:cNvPr id="249" name="Grupo 3">
            <a:extLst>
              <a:ext uri="{FF2B5EF4-FFF2-40B4-BE49-F238E27FC236}">
                <a16:creationId xmlns:a16="http://schemas.microsoft.com/office/drawing/2014/main" id="{52B7943B-FC2D-4DE0-9D32-3BB9FAD4A560}"/>
              </a:ext>
            </a:extLst>
          </p:cNvPr>
          <p:cNvGrpSpPr/>
          <p:nvPr/>
        </p:nvGrpSpPr>
        <p:grpSpPr>
          <a:xfrm>
            <a:off x="1021855" y="3929657"/>
            <a:ext cx="2067079" cy="577565"/>
            <a:chOff x="2107728" y="3925856"/>
            <a:chExt cx="6175987" cy="2083058"/>
          </a:xfrm>
        </p:grpSpPr>
        <p:pic>
          <p:nvPicPr>
            <p:cNvPr id="250" name="Picture 10">
              <a:extLst>
                <a:ext uri="{FF2B5EF4-FFF2-40B4-BE49-F238E27FC236}">
                  <a16:creationId xmlns:a16="http://schemas.microsoft.com/office/drawing/2014/main" id="{CAD15C2A-095A-4F6E-A56E-7469190E4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251" name="Picture 13">
              <a:extLst>
                <a:ext uri="{FF2B5EF4-FFF2-40B4-BE49-F238E27FC236}">
                  <a16:creationId xmlns:a16="http://schemas.microsoft.com/office/drawing/2014/main" id="{DBFA50A2-DB2E-4FE0-AEB0-063793A07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252" name="CaixaDeTexto 251">
            <a:extLst>
              <a:ext uri="{FF2B5EF4-FFF2-40B4-BE49-F238E27FC236}">
                <a16:creationId xmlns:a16="http://schemas.microsoft.com/office/drawing/2014/main" id="{8809F496-10DE-4770-B7BB-0FC6D5EB6F94}"/>
              </a:ext>
            </a:extLst>
          </p:cNvPr>
          <p:cNvSpPr txBox="1"/>
          <p:nvPr/>
        </p:nvSpPr>
        <p:spPr>
          <a:xfrm>
            <a:off x="221010" y="3454483"/>
            <a:ext cx="366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Processos de Conferência 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8" name="Modelo 3D 257" descr="Aviso">
                <a:extLst>
                  <a:ext uri="{FF2B5EF4-FFF2-40B4-BE49-F238E27FC236}">
                    <a16:creationId xmlns:a16="http://schemas.microsoft.com/office/drawing/2014/main" id="{83C47485-F2D2-4289-830E-BE6B881C1C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0522568"/>
                  </p:ext>
                </p:extLst>
              </p:nvPr>
            </p:nvGraphicFramePr>
            <p:xfrm rot="21378375">
              <a:off x="219544" y="1536390"/>
              <a:ext cx="731094" cy="800673"/>
            </p:xfrm>
            <a:graphic>
              <a:graphicData uri="http://schemas.microsoft.com/office/drawing/2017/model3d">
                <am3d:model3d r:embed="rId4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8" name="Modelo 3D 257" descr="Aviso">
                <a:extLst>
                  <a:ext uri="{FF2B5EF4-FFF2-40B4-BE49-F238E27FC236}">
                    <a16:creationId xmlns:a16="http://schemas.microsoft.com/office/drawing/2014/main" id="{83C47485-F2D2-4289-830E-BE6B881C1C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378375">
                <a:off x="219544" y="1536390"/>
                <a:ext cx="731094" cy="800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65" name="Modelo 3D 264" descr="Aviso">
                <a:extLst>
                  <a:ext uri="{FF2B5EF4-FFF2-40B4-BE49-F238E27FC236}">
                    <a16:creationId xmlns:a16="http://schemas.microsoft.com/office/drawing/2014/main" id="{EB150DDC-264C-4AF0-8C98-C069B762ED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5403937"/>
                  </p:ext>
                </p:extLst>
              </p:nvPr>
            </p:nvGraphicFramePr>
            <p:xfrm rot="21378375">
              <a:off x="7919406" y="5779291"/>
              <a:ext cx="731093" cy="800674"/>
            </p:xfrm>
            <a:graphic>
              <a:graphicData uri="http://schemas.microsoft.com/office/drawing/2017/model3d">
                <am3d:model3d r:embed="rId4">
                  <am3d:spPr>
                    <a:xfrm rot="21378375">
                      <a:off x="0" y="0"/>
                      <a:ext cx="731093" cy="800674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5"/>
                  <am3d:raster rName="Office3DRenderer" rVer="16.0.8326">
                    <am3d:blip r:embed="rId8"/>
                  </am3d:raster>
                  <am3d:objViewport viewportSz="10685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65" name="Modelo 3D 264" descr="Aviso">
                <a:extLst>
                  <a:ext uri="{FF2B5EF4-FFF2-40B4-BE49-F238E27FC236}">
                    <a16:creationId xmlns:a16="http://schemas.microsoft.com/office/drawing/2014/main" id="{EB150DDC-264C-4AF0-8C98-C069B762ED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1378375">
                <a:off x="7919406" y="5779291"/>
                <a:ext cx="731093" cy="8006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92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F8E804E-BDE3-4889-AF18-950449682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DD8AE58-E111-42FB-9F01-547557EE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6AEB71F-FAA9-49BB-A468-4382C5A86D7D}"/>
              </a:ext>
            </a:extLst>
          </p:cNvPr>
          <p:cNvGrpSpPr/>
          <p:nvPr/>
        </p:nvGrpSpPr>
        <p:grpSpPr>
          <a:xfrm>
            <a:off x="784238" y="1164424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3BE751D6-46C3-4471-A548-818217022343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37E64B-43A5-4A95-82FC-452D837F602D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Modelo 3D 7" descr="Aviso">
                <a:extLst>
                  <a:ext uri="{FF2B5EF4-FFF2-40B4-BE49-F238E27FC236}">
                    <a16:creationId xmlns:a16="http://schemas.microsoft.com/office/drawing/2014/main" id="{56A2B49E-9136-4021-A508-A4CCAA210CA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1378375">
              <a:off x="196964" y="1426358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Modelo 3D 7" descr="Aviso">
                <a:extLst>
                  <a:ext uri="{FF2B5EF4-FFF2-40B4-BE49-F238E27FC236}">
                    <a16:creationId xmlns:a16="http://schemas.microsoft.com/office/drawing/2014/main" id="{56A2B49E-9136-4021-A508-A4CCAA210C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96964" y="1426358"/>
                <a:ext cx="731094" cy="800673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2F40F225-FB50-4C51-88E6-FF7DDD122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2815" y="1164424"/>
            <a:ext cx="3721100" cy="20400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235A25-8123-4F48-9F92-E9F84A575C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999" y="2488964"/>
            <a:ext cx="8856000" cy="421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3404FB41-0D67-437B-BE32-7E3393278968}"/>
              </a:ext>
            </a:extLst>
          </p:cNvPr>
          <p:cNvCxnSpPr/>
          <p:nvPr/>
        </p:nvCxnSpPr>
        <p:spPr>
          <a:xfrm>
            <a:off x="1754909" y="3020290"/>
            <a:ext cx="0" cy="665019"/>
          </a:xfrm>
          <a:prstGeom prst="straightConnector1">
            <a:avLst/>
          </a:prstGeom>
          <a:ln w="57150">
            <a:solidFill>
              <a:srgbClr val="EC9D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9CBF63C9-1933-4FA4-9227-0A17C0C0FFB8}"/>
              </a:ext>
            </a:extLst>
          </p:cNvPr>
          <p:cNvCxnSpPr/>
          <p:nvPr/>
        </p:nvCxnSpPr>
        <p:spPr>
          <a:xfrm>
            <a:off x="2600037" y="3020290"/>
            <a:ext cx="0" cy="665019"/>
          </a:xfrm>
          <a:prstGeom prst="straightConnector1">
            <a:avLst/>
          </a:prstGeom>
          <a:ln w="57150">
            <a:solidFill>
              <a:srgbClr val="EC9D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3925C8B5-10C1-4D60-A36D-354B6E8572C1}"/>
              </a:ext>
            </a:extLst>
          </p:cNvPr>
          <p:cNvCxnSpPr/>
          <p:nvPr/>
        </p:nvCxnSpPr>
        <p:spPr>
          <a:xfrm>
            <a:off x="3440546" y="3020290"/>
            <a:ext cx="0" cy="665019"/>
          </a:xfrm>
          <a:prstGeom prst="straightConnector1">
            <a:avLst/>
          </a:prstGeom>
          <a:ln w="57150">
            <a:solidFill>
              <a:srgbClr val="EC9D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176B97C5-430B-4F32-B16A-6A044EC0138A}"/>
              </a:ext>
            </a:extLst>
          </p:cNvPr>
          <p:cNvSpPr/>
          <p:nvPr/>
        </p:nvSpPr>
        <p:spPr>
          <a:xfrm>
            <a:off x="6924126" y="4348796"/>
            <a:ext cx="2760713" cy="1626388"/>
          </a:xfrm>
          <a:prstGeom prst="rect">
            <a:avLst/>
          </a:prstGeom>
          <a:solidFill>
            <a:schemeClr val="bg1"/>
          </a:solidFill>
          <a:ln>
            <a:solidFill>
              <a:srgbClr val="00669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>
                <a:solidFill>
                  <a:schemeClr val="tx1"/>
                </a:solidFill>
              </a:rPr>
              <a:t>Faturas Credoras</a:t>
            </a:r>
            <a:r>
              <a:rPr lang="pt-PT" dirty="0">
                <a:solidFill>
                  <a:schemeClr val="tx1"/>
                </a:solidFill>
              </a:rPr>
              <a:t>: P2 | DF</a:t>
            </a:r>
          </a:p>
          <a:p>
            <a:r>
              <a:rPr lang="pt-PT" b="1" dirty="0">
                <a:solidFill>
                  <a:schemeClr val="tx1"/>
                </a:solidFill>
              </a:rPr>
              <a:t>Faturas Devedoras</a:t>
            </a:r>
            <a:r>
              <a:rPr lang="pt-PT" dirty="0">
                <a:solidFill>
                  <a:schemeClr val="tx1"/>
                </a:solidFill>
              </a:rPr>
              <a:t>: FD</a:t>
            </a:r>
          </a:p>
          <a:p>
            <a:r>
              <a:rPr lang="pt-PT" b="1" dirty="0">
                <a:solidFill>
                  <a:schemeClr val="tx1"/>
                </a:solidFill>
              </a:rPr>
              <a:t>Créditos a Clientes</a:t>
            </a:r>
            <a:r>
              <a:rPr lang="pt-PT" dirty="0">
                <a:solidFill>
                  <a:schemeClr val="tx1"/>
                </a:solidFill>
              </a:rPr>
              <a:t>: CC</a:t>
            </a:r>
          </a:p>
          <a:p>
            <a:r>
              <a:rPr lang="pt-PT" b="1" dirty="0">
                <a:solidFill>
                  <a:schemeClr val="tx1"/>
                </a:solidFill>
              </a:rPr>
              <a:t>Notas de Crédito</a:t>
            </a:r>
            <a:r>
              <a:rPr lang="pt-PT" dirty="0">
                <a:solidFill>
                  <a:schemeClr val="tx1"/>
                </a:solidFill>
              </a:rPr>
              <a:t>: NC | CF</a:t>
            </a:r>
          </a:p>
          <a:p>
            <a:r>
              <a:rPr lang="pt-PT" dirty="0">
                <a:solidFill>
                  <a:schemeClr val="tx1"/>
                </a:solidFill>
              </a:rPr>
              <a:t>…Outros documentos…</a:t>
            </a:r>
          </a:p>
        </p:txBody>
      </p:sp>
    </p:spTree>
    <p:extLst>
      <p:ext uri="{BB962C8B-B14F-4D97-AF65-F5344CB8AC3E}">
        <p14:creationId xmlns:p14="http://schemas.microsoft.com/office/powerpoint/2010/main" val="1587490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8741B8-D746-4DF5-906C-523BF50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27</a:t>
            </a:fld>
            <a:endParaRPr lang="pt-PT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683DCD94-5B18-4241-9E92-B08656D1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575"/>
            <a:ext cx="9144000" cy="522288"/>
          </a:xfrm>
        </p:spPr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80E293C-731C-4A80-8036-623E25CB9579}"/>
              </a:ext>
            </a:extLst>
          </p:cNvPr>
          <p:cNvGrpSpPr/>
          <p:nvPr/>
        </p:nvGrpSpPr>
        <p:grpSpPr>
          <a:xfrm>
            <a:off x="784238" y="1164424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C57836D-BDEF-44D3-84A4-A062972FFD6A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D62DC-DB37-4DF8-A33A-6481F8D9E085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1378375">
              <a:off x="196964" y="1426358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96964" y="1426358"/>
                <a:ext cx="731094" cy="80067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C80EF3B1-0043-4E53-9231-8DAC6CA3D971}"/>
              </a:ext>
            </a:extLst>
          </p:cNvPr>
          <p:cNvSpPr txBox="1"/>
          <p:nvPr/>
        </p:nvSpPr>
        <p:spPr>
          <a:xfrm>
            <a:off x="7429148" y="3938548"/>
            <a:ext cx="2355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Documentos </a:t>
            </a:r>
          </a:p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por </a:t>
            </a:r>
          </a:p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Datas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31DEEA0-6033-42B3-B558-B19C770AA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91" y="2403598"/>
            <a:ext cx="6573982" cy="42702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9212AF5-0371-4D30-9F1A-159F429BF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070" y="1164424"/>
            <a:ext cx="2222461" cy="2184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3606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8741B8-D746-4DF5-906C-523BF50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28</a:t>
            </a:fld>
            <a:endParaRPr lang="pt-PT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683DCD94-5B18-4241-9E92-B08656D1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575"/>
            <a:ext cx="9144000" cy="522288"/>
          </a:xfrm>
        </p:spPr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80E293C-731C-4A80-8036-623E25CB9579}"/>
              </a:ext>
            </a:extLst>
          </p:cNvPr>
          <p:cNvGrpSpPr/>
          <p:nvPr/>
        </p:nvGrpSpPr>
        <p:grpSpPr>
          <a:xfrm>
            <a:off x="784238" y="1164424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C57836D-BDEF-44D3-84A4-A062972FFD6A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D62DC-DB37-4DF8-A33A-6481F8D9E085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1378375">
              <a:off x="196964" y="1426358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96964" y="1426358"/>
                <a:ext cx="731094" cy="80067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0D7C4DAB-37D2-48BE-86BA-3DE38EAB7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069" y="1164424"/>
            <a:ext cx="3702519" cy="200246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972CF61-C73D-4FF6-B66A-C37D85C56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65" y="2438780"/>
            <a:ext cx="8943580" cy="42680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8DA8A967-25D8-477D-830C-CDFFD3F85E7B}"/>
              </a:ext>
            </a:extLst>
          </p:cNvPr>
          <p:cNvSpPr/>
          <p:nvPr/>
        </p:nvSpPr>
        <p:spPr>
          <a:xfrm>
            <a:off x="1282223" y="5364262"/>
            <a:ext cx="3133989" cy="1174652"/>
          </a:xfrm>
          <a:prstGeom prst="rect">
            <a:avLst/>
          </a:prstGeom>
          <a:solidFill>
            <a:schemeClr val="bg1"/>
          </a:solidFill>
          <a:ln>
            <a:solidFill>
              <a:srgbClr val="00669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Intervalo de Contas: </a:t>
            </a:r>
          </a:p>
          <a:p>
            <a:pPr algn="ctr"/>
            <a:r>
              <a:rPr lang="pt-PT" b="1" dirty="0">
                <a:solidFill>
                  <a:schemeClr val="tx1"/>
                </a:solidFill>
              </a:rPr>
              <a:t>0 – 1 | 2 – 8 | 2 – 3 | 3 – 8 </a:t>
            </a:r>
          </a:p>
          <a:p>
            <a:pPr algn="ctr"/>
            <a:r>
              <a:rPr lang="pt-PT" b="1" dirty="0">
                <a:solidFill>
                  <a:schemeClr val="tx1"/>
                </a:solidFill>
              </a:rPr>
              <a:t>…outras…</a:t>
            </a:r>
            <a:endParaRPr lang="pt-PT" dirty="0">
              <a:solidFill>
                <a:schemeClr val="tx1"/>
              </a:solidFill>
            </a:endParaRPr>
          </a:p>
        </p:txBody>
      </p:sp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6AEA8751-8161-455C-BFAD-EB05839951FC}"/>
              </a:ext>
            </a:extLst>
          </p:cNvPr>
          <p:cNvCxnSpPr/>
          <p:nvPr/>
        </p:nvCxnSpPr>
        <p:spPr>
          <a:xfrm>
            <a:off x="953090" y="3166890"/>
            <a:ext cx="946048" cy="2197372"/>
          </a:xfrm>
          <a:prstGeom prst="straightConnector1">
            <a:avLst/>
          </a:prstGeom>
          <a:ln w="57150">
            <a:solidFill>
              <a:srgbClr val="F4B0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07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8741B8-D746-4DF5-906C-523BF50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29</a:t>
            </a:fld>
            <a:endParaRPr lang="pt-PT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683DCD94-5B18-4241-9E92-B08656D1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575"/>
            <a:ext cx="9144000" cy="522288"/>
          </a:xfrm>
        </p:spPr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80E293C-731C-4A80-8036-623E25CB9579}"/>
              </a:ext>
            </a:extLst>
          </p:cNvPr>
          <p:cNvGrpSpPr/>
          <p:nvPr/>
        </p:nvGrpSpPr>
        <p:grpSpPr>
          <a:xfrm>
            <a:off x="784238" y="1164424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C57836D-BDEF-44D3-84A4-A062972FFD6A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D62DC-DB37-4DF8-A33A-6481F8D9E085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1378375">
              <a:off x="196964" y="1426358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96964" y="1426358"/>
                <a:ext cx="731094" cy="800673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D22FA853-803D-4FB7-91FF-3F4EA2920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32" y="2594526"/>
            <a:ext cx="7607933" cy="3958372"/>
          </a:xfrm>
          <a:prstGeom prst="rect">
            <a:avLst/>
          </a:prstGeom>
          <a:ln>
            <a:solidFill>
              <a:srgbClr val="00669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80EF3B1-0043-4E53-9231-8DAC6CA3D971}"/>
              </a:ext>
            </a:extLst>
          </p:cNvPr>
          <p:cNvSpPr txBox="1"/>
          <p:nvPr/>
        </p:nvSpPr>
        <p:spPr>
          <a:xfrm>
            <a:off x="7675418" y="3942233"/>
            <a:ext cx="2355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Documentos </a:t>
            </a:r>
          </a:p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por </a:t>
            </a:r>
          </a:p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Contas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C8B8DF2-712B-4AE9-82F2-23EE25118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159" y="1164424"/>
            <a:ext cx="4665630" cy="2029494"/>
          </a:xfrm>
          <a:prstGeom prst="rect">
            <a:avLst/>
          </a:prstGeom>
          <a:ln>
            <a:solidFill>
              <a:srgbClr val="006699"/>
            </a:solidFill>
          </a:ln>
        </p:spPr>
      </p:pic>
    </p:spTree>
    <p:extLst>
      <p:ext uri="{BB962C8B-B14F-4D97-AF65-F5344CB8AC3E}">
        <p14:creationId xmlns:p14="http://schemas.microsoft.com/office/powerpoint/2010/main" val="195546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854629">
            <a:off x="3647227" y="1132281"/>
            <a:ext cx="57050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b="1" dirty="0">
                <a:solidFill>
                  <a:schemeClr val="bg1">
                    <a:lumMod val="95000"/>
                  </a:schemeClr>
                </a:solidFill>
              </a:rPr>
              <a:t>RHV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898686" y="693241"/>
            <a:ext cx="5939161" cy="4584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 Técnica nº 1 UNILEO : Procedimentos operacionais de registo e controlo de vencimentos 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Gestão de Entidades Externas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Integração de Erros/Negativos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Geração de Ficheiros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Questões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728" y="3973665"/>
            <a:ext cx="2586707" cy="25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90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8741B8-D746-4DF5-906C-523BF50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30</a:t>
            </a:fld>
            <a:endParaRPr lang="pt-PT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683DCD94-5B18-4241-9E92-B08656D1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575"/>
            <a:ext cx="9144000" cy="522288"/>
          </a:xfrm>
        </p:spPr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80E293C-731C-4A80-8036-623E25CB9579}"/>
              </a:ext>
            </a:extLst>
          </p:cNvPr>
          <p:cNvGrpSpPr/>
          <p:nvPr/>
        </p:nvGrpSpPr>
        <p:grpSpPr>
          <a:xfrm>
            <a:off x="2036525" y="1404265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C57836D-BDEF-44D3-84A4-A062972FFD6A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D62DC-DB37-4DF8-A33A-6481F8D9E085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2770662"/>
                  </p:ext>
                </p:extLst>
              </p:nvPr>
            </p:nvGraphicFramePr>
            <p:xfrm rot="21378375">
              <a:off x="1449251" y="1666199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449251" y="1666199"/>
                <a:ext cx="731094" cy="800673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Imagem 16">
            <a:extLst>
              <a:ext uri="{FF2B5EF4-FFF2-40B4-BE49-F238E27FC236}">
                <a16:creationId xmlns:a16="http://schemas.microsoft.com/office/drawing/2014/main" id="{62A0CFF6-3D25-4311-BBED-AC0C18245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57" y="5192465"/>
            <a:ext cx="8824286" cy="829178"/>
          </a:xfrm>
          <a:prstGeom prst="rect">
            <a:avLst/>
          </a:prstGeom>
        </p:spPr>
      </p:pic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E228692-8819-44F9-BB65-C9A997FDEAB7}"/>
              </a:ext>
            </a:extLst>
          </p:cNvPr>
          <p:cNvSpPr/>
          <p:nvPr/>
        </p:nvSpPr>
        <p:spPr>
          <a:xfrm>
            <a:off x="4953000" y="5099054"/>
            <a:ext cx="2519218" cy="1016000"/>
          </a:xfrm>
          <a:prstGeom prst="roundRect">
            <a:avLst/>
          </a:prstGeom>
          <a:noFill/>
          <a:ln w="38100">
            <a:solidFill>
              <a:srgbClr val="EEB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CC63C81-A135-4F55-A6A1-B9E8FB81A193}"/>
              </a:ext>
            </a:extLst>
          </p:cNvPr>
          <p:cNvGrpSpPr/>
          <p:nvPr/>
        </p:nvGrpSpPr>
        <p:grpSpPr>
          <a:xfrm rot="298565">
            <a:off x="7051262" y="1281455"/>
            <a:ext cx="1404973" cy="1349200"/>
            <a:chOff x="6631710" y="1063223"/>
            <a:chExt cx="1859668" cy="195412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10D8BDD-0256-4543-8C4F-E32A44EE4680}"/>
                </a:ext>
              </a:extLst>
            </p:cNvPr>
            <p:cNvSpPr/>
            <p:nvPr/>
          </p:nvSpPr>
          <p:spPr>
            <a:xfrm>
              <a:off x="6631710" y="1370973"/>
              <a:ext cx="1623598" cy="1646372"/>
            </a:xfrm>
            <a:prstGeom prst="ellipse">
              <a:avLst/>
            </a:prstGeom>
            <a:noFill/>
            <a:ln w="1079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A17A57C1-767A-4707-962E-414C38D56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7361" y="1063223"/>
              <a:ext cx="1424017" cy="1629776"/>
            </a:xfrm>
            <a:prstGeom prst="rect">
              <a:avLst/>
            </a:prstGeom>
          </p:spPr>
        </p:pic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B3422019-94A6-40AD-8F95-49595CF0F7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37"/>
          <a:stretch/>
        </p:blipFill>
        <p:spPr>
          <a:xfrm>
            <a:off x="1064345" y="2869709"/>
            <a:ext cx="3212081" cy="19440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24B4C5C7-73F0-4FA8-826F-71C28ADD2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1378" y="2853247"/>
            <a:ext cx="4503051" cy="1944000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F75EC4C-A044-4270-8E0C-7A157F259E8E}"/>
              </a:ext>
            </a:extLst>
          </p:cNvPr>
          <p:cNvSpPr/>
          <p:nvPr/>
        </p:nvSpPr>
        <p:spPr>
          <a:xfrm>
            <a:off x="1064345" y="3358949"/>
            <a:ext cx="7956000" cy="245811"/>
          </a:xfrm>
          <a:prstGeom prst="roundRect">
            <a:avLst/>
          </a:prstGeom>
          <a:noFill/>
          <a:ln w="38100">
            <a:solidFill>
              <a:srgbClr val="EEB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17355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7341F293-0E92-41EA-B398-7960C86AAB33}"/>
              </a:ext>
            </a:extLst>
          </p:cNvPr>
          <p:cNvGrpSpPr/>
          <p:nvPr/>
        </p:nvGrpSpPr>
        <p:grpSpPr>
          <a:xfrm rot="570242">
            <a:off x="141336" y="2575998"/>
            <a:ext cx="4886861" cy="2997229"/>
            <a:chOff x="430588" y="3429518"/>
            <a:chExt cx="5263634" cy="2738644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C7728542-D7F1-470D-A426-4062A604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043768">
              <a:off x="430588" y="3429518"/>
              <a:ext cx="5263634" cy="2738644"/>
            </a:xfrm>
            <a:prstGeom prst="rect">
              <a:avLst/>
            </a:prstGeom>
            <a:ln>
              <a:solidFill>
                <a:srgbClr val="006699"/>
              </a:solidFill>
            </a:ln>
            <a:effectLst/>
          </p:spPr>
        </p:pic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599DC38C-893F-4835-9154-0477CF32CAF3}"/>
                </a:ext>
              </a:extLst>
            </p:cNvPr>
            <p:cNvSpPr txBox="1"/>
            <p:nvPr/>
          </p:nvSpPr>
          <p:spPr>
            <a:xfrm rot="21064731">
              <a:off x="1083465" y="4491792"/>
              <a:ext cx="4232889" cy="61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3200" b="1" dirty="0">
                  <a:latin typeface="Century Gothic" panose="020B0502020202020204" pitchFamily="34" charset="0"/>
                </a:rPr>
                <a:t>Doc. por Contas</a:t>
              </a:r>
            </a:p>
          </p:txBody>
        </p:sp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9AC37607-C32A-44CA-9AA1-E319F9B34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201" y="4033006"/>
            <a:ext cx="4899037" cy="3780939"/>
          </a:xfrm>
          <a:prstGeom prst="rect">
            <a:avLst/>
          </a:prstGeom>
          <a:ln>
            <a:solidFill>
              <a:srgbClr val="006699"/>
            </a:solidFill>
          </a:ln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D5547D5-093F-4CD4-AD9A-AB4679670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5582D35-E3E1-492B-8639-E3BEDFB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Processos de Conferência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F30C956-09F0-4720-AA45-8C9B766C6C54}"/>
              </a:ext>
            </a:extLst>
          </p:cNvPr>
          <p:cNvSpPr txBox="1"/>
          <p:nvPr/>
        </p:nvSpPr>
        <p:spPr>
          <a:xfrm>
            <a:off x="7929661" y="2079598"/>
            <a:ext cx="53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solidFill>
                  <a:srgbClr val="339933"/>
                </a:solidFill>
                <a:latin typeface="Century Gothic" panose="020B0502020202020204" pitchFamily="34" charset="0"/>
              </a:rPr>
              <a:t>SIM</a:t>
            </a:r>
            <a:endParaRPr lang="pt-PT" b="1" dirty="0">
              <a:solidFill>
                <a:srgbClr val="339933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CF66768-6C3A-4C55-80CC-2C1E102ABD7B}"/>
              </a:ext>
            </a:extLst>
          </p:cNvPr>
          <p:cNvGrpSpPr/>
          <p:nvPr/>
        </p:nvGrpSpPr>
        <p:grpSpPr>
          <a:xfrm>
            <a:off x="6143349" y="2227313"/>
            <a:ext cx="3196643" cy="2003970"/>
            <a:chOff x="3307651" y="2285269"/>
            <a:chExt cx="4101122" cy="158576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8E6CCEB-7347-4675-82E3-4BEA158F5EC5}"/>
                </a:ext>
              </a:extLst>
            </p:cNvPr>
            <p:cNvSpPr/>
            <p:nvPr/>
          </p:nvSpPr>
          <p:spPr>
            <a:xfrm>
              <a:off x="3630954" y="2470435"/>
              <a:ext cx="3777819" cy="140059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Contas Correntes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(Doc. Contas) estão coerentes com a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Contabilidade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(Extrato de Contas e/ou Balancete de Razão Geral) 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9264D76-3A76-48A2-A402-EFF2930BD306}"/>
                </a:ext>
              </a:extLst>
            </p:cNvPr>
            <p:cNvSpPr/>
            <p:nvPr/>
          </p:nvSpPr>
          <p:spPr>
            <a:xfrm>
              <a:off x="3307651" y="2285269"/>
              <a:ext cx="646605" cy="37033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667047AC-ABD6-4675-A88E-5B3C511B3897}"/>
              </a:ext>
            </a:extLst>
          </p:cNvPr>
          <p:cNvGrpSpPr/>
          <p:nvPr/>
        </p:nvGrpSpPr>
        <p:grpSpPr>
          <a:xfrm>
            <a:off x="2228770" y="1051127"/>
            <a:ext cx="3325686" cy="1087801"/>
            <a:chOff x="2697401" y="2216804"/>
            <a:chExt cx="3325686" cy="108780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455A7E81-8E00-478D-9BFF-3A001BD427FF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347BF63-F8F9-4928-A319-5EE04D9B0484}"/>
                </a:ext>
              </a:extLst>
            </p:cNvPr>
            <p:cNvSpPr/>
            <p:nvPr/>
          </p:nvSpPr>
          <p:spPr>
            <a:xfrm>
              <a:off x="2697401" y="2216804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p:sp>
        <p:nvSpPr>
          <p:cNvPr id="18" name="Losango 17">
            <a:extLst>
              <a:ext uri="{FF2B5EF4-FFF2-40B4-BE49-F238E27FC236}">
                <a16:creationId xmlns:a16="http://schemas.microsoft.com/office/drawing/2014/main" id="{78F222E3-A7D4-442C-AE33-C0669BD7C63D}"/>
              </a:ext>
            </a:extLst>
          </p:cNvPr>
          <p:cNvSpPr/>
          <p:nvPr/>
        </p:nvSpPr>
        <p:spPr>
          <a:xfrm>
            <a:off x="6934085" y="1308396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692CD355-C1DF-4AA6-B732-8E11F33700C9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 flipV="1">
            <a:off x="5554456" y="1721843"/>
            <a:ext cx="1379629" cy="4632"/>
          </a:xfrm>
          <a:prstGeom prst="line">
            <a:avLst/>
          </a:prstGeom>
          <a:ln w="38100">
            <a:solidFill>
              <a:srgbClr val="33993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8C5F3A46-B746-4974-957D-88099509E144}"/>
              </a:ext>
            </a:extLst>
          </p:cNvPr>
          <p:cNvCxnSpPr>
            <a:cxnSpLocks/>
            <a:stCxn id="18" idx="2"/>
            <a:endCxn id="10" idx="0"/>
          </p:cNvCxnSpPr>
          <p:nvPr/>
        </p:nvCxnSpPr>
        <p:spPr>
          <a:xfrm flipH="1">
            <a:off x="7867671" y="2144553"/>
            <a:ext cx="1556" cy="316760"/>
          </a:xfrm>
          <a:prstGeom prst="straightConnector1">
            <a:avLst/>
          </a:prstGeom>
          <a:ln w="38100">
            <a:solidFill>
              <a:srgbClr val="33993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4" name="Modelo 3D 33" descr="Aviso">
                <a:extLst>
                  <a:ext uri="{FF2B5EF4-FFF2-40B4-BE49-F238E27FC236}">
                    <a16:creationId xmlns:a16="http://schemas.microsoft.com/office/drawing/2014/main" id="{4452070E-DE33-4166-B8D8-7A8C55E7CD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3045159"/>
                  </p:ext>
                </p:extLst>
              </p:nvPr>
            </p:nvGraphicFramePr>
            <p:xfrm rot="21378375">
              <a:off x="1651171" y="1320269"/>
              <a:ext cx="731094" cy="800673"/>
            </p:xfrm>
            <a:graphic>
              <a:graphicData uri="http://schemas.microsoft.com/office/drawing/2017/model3d">
                <am3d:model3d r:embed="rId4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4" name="Modelo 3D 33" descr="Aviso">
                <a:extLst>
                  <a:ext uri="{FF2B5EF4-FFF2-40B4-BE49-F238E27FC236}">
                    <a16:creationId xmlns:a16="http://schemas.microsoft.com/office/drawing/2014/main" id="{4452070E-DE33-4166-B8D8-7A8C55E7CD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378375">
                <a:off x="1651171" y="1320269"/>
                <a:ext cx="731094" cy="800673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CaixaDeTexto 43">
            <a:extLst>
              <a:ext uri="{FF2B5EF4-FFF2-40B4-BE49-F238E27FC236}">
                <a16:creationId xmlns:a16="http://schemas.microsoft.com/office/drawing/2014/main" id="{52EA39D3-7D4A-4E79-AF40-A2B960A5142D}"/>
              </a:ext>
            </a:extLst>
          </p:cNvPr>
          <p:cNvSpPr txBox="1"/>
          <p:nvPr/>
        </p:nvSpPr>
        <p:spPr>
          <a:xfrm>
            <a:off x="4475110" y="4809369"/>
            <a:ext cx="42052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b="1" dirty="0">
                <a:latin typeface="Century Gothic" panose="020B0502020202020204" pitchFamily="34" charset="0"/>
              </a:rPr>
              <a:t>Extrato de Contas ou </a:t>
            </a:r>
          </a:p>
          <a:p>
            <a:pPr algn="ctr"/>
            <a:r>
              <a:rPr lang="pt-PT" sz="3200" b="1" dirty="0">
                <a:latin typeface="Century Gothic" panose="020B0502020202020204" pitchFamily="34" charset="0"/>
              </a:rPr>
              <a:t>Balancete de Razão Geral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42E7A36-AEA3-444B-86CD-7D7E771A8A85}"/>
              </a:ext>
            </a:extLst>
          </p:cNvPr>
          <p:cNvSpPr txBox="1"/>
          <p:nvPr/>
        </p:nvSpPr>
        <p:spPr>
          <a:xfrm>
            <a:off x="2314373" y="4541975"/>
            <a:ext cx="3929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b="1" dirty="0">
                <a:latin typeface="Century Gothic" panose="020B0502020202020204" pitchFamily="34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189019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32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952BB6-E8A9-472F-841A-A0D109C3D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318486" cy="1546592"/>
          </a:xfrm>
        </p:spPr>
        <p:txBody>
          <a:bodyPr>
            <a:noAutofit/>
          </a:bodyPr>
          <a:lstStyle/>
          <a:p>
            <a:r>
              <a:rPr lang="pt-PT" sz="3200" dirty="0"/>
              <a:t>Contabilidade Orçamental SICC SNC-AP</a:t>
            </a:r>
            <a:endParaRPr lang="pt-PT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3861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33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Contabilidade Orçamental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E8EB0C-FE1C-4D4D-85A9-73A4A3094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25" y="1196174"/>
            <a:ext cx="8562990" cy="548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96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>
            <a:extLst>
              <a:ext uri="{FF2B5EF4-FFF2-40B4-BE49-F238E27FC236}">
                <a16:creationId xmlns:a16="http://schemas.microsoft.com/office/drawing/2014/main" id="{478D0AED-8C0A-4013-ACFF-289A666D7F78}"/>
              </a:ext>
            </a:extLst>
          </p:cNvPr>
          <p:cNvSpPr/>
          <p:nvPr/>
        </p:nvSpPr>
        <p:spPr>
          <a:xfrm>
            <a:off x="5226073" y="1163791"/>
            <a:ext cx="1562194" cy="3919589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C990DBB8-11F7-4004-BC0E-D3403D07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34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E1DE9DF-5572-42A2-9078-5ED62DAF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Registos na Contabilidade Orçamental no SICC 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EA15335-B7BA-4AF7-8557-9F4D836A1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038454"/>
              </p:ext>
            </p:extLst>
          </p:nvPr>
        </p:nvGraphicFramePr>
        <p:xfrm>
          <a:off x="213287" y="1261769"/>
          <a:ext cx="972000" cy="91440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CB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49335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BB9095BC-F5CE-49BB-AEB7-23671F6D7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891316"/>
              </p:ext>
            </p:extLst>
          </p:nvPr>
        </p:nvGraphicFramePr>
        <p:xfrm>
          <a:off x="1483951" y="1261769"/>
          <a:ext cx="972000" cy="91440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CM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49335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0252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0261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7D279E57-EE07-4E92-9C93-681C78AEA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187440"/>
              </p:ext>
            </p:extLst>
          </p:nvPr>
        </p:nvGraphicFramePr>
        <p:xfrm>
          <a:off x="2754614" y="1259956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CP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360007ED-8752-4C85-8351-C734C39FC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429024"/>
              </p:ext>
            </p:extLst>
          </p:nvPr>
        </p:nvGraphicFramePr>
        <p:xfrm>
          <a:off x="4025276" y="1254515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ADED1ACA-4323-4383-9ED6-E3576CD92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566970"/>
              </p:ext>
            </p:extLst>
          </p:nvPr>
        </p:nvGraphicFramePr>
        <p:xfrm>
          <a:off x="5443719" y="1252532"/>
          <a:ext cx="972000" cy="920511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39965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P2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4746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639AEB5C-A309-427D-B6F8-00D341EE9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025700"/>
              </p:ext>
            </p:extLst>
          </p:nvPr>
        </p:nvGraphicFramePr>
        <p:xfrm>
          <a:off x="7272599" y="1243296"/>
          <a:ext cx="972000" cy="91440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66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AP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38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0272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53894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71891BB2-69CF-4F2D-B399-9CF03EF1F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901841"/>
              </p:ext>
            </p:extLst>
          </p:nvPr>
        </p:nvGraphicFramePr>
        <p:xfrm>
          <a:off x="8693106" y="1246596"/>
          <a:ext cx="972000" cy="91249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20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PG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498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49896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0FB03516-86D3-4BC6-9CC2-4FB95F64CFD5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185287" y="1718969"/>
            <a:ext cx="298664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7E155AFA-66BD-4CAD-B549-0F6BCB550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856819"/>
              </p:ext>
            </p:extLst>
          </p:nvPr>
        </p:nvGraphicFramePr>
        <p:xfrm>
          <a:off x="213287" y="2569785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AM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C1F04C56-9427-494C-85E1-53D731B2B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820723"/>
              </p:ext>
            </p:extLst>
          </p:nvPr>
        </p:nvGraphicFramePr>
        <p:xfrm>
          <a:off x="1483951" y="2569785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AB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56C0607B-50B0-4C2D-B44B-CF768A296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136195"/>
              </p:ext>
            </p:extLst>
          </p:nvPr>
        </p:nvGraphicFramePr>
        <p:xfrm>
          <a:off x="2752547" y="2569785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AL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9C95D865-EA69-4EEE-BF77-6559BCCE1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625577"/>
              </p:ext>
            </p:extLst>
          </p:nvPr>
        </p:nvGraphicFramePr>
        <p:xfrm>
          <a:off x="5672515" y="2283470"/>
          <a:ext cx="972000" cy="65913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39482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317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7244BB47-4F5E-407A-99C9-D52129256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10255"/>
              </p:ext>
            </p:extLst>
          </p:nvPr>
        </p:nvGraphicFramePr>
        <p:xfrm>
          <a:off x="5672515" y="3038680"/>
          <a:ext cx="972000" cy="65913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39482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CF</a:t>
                      </a: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317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D52ACDD9-7A7D-4F19-93DB-8F6F13F20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688898"/>
              </p:ext>
            </p:extLst>
          </p:nvPr>
        </p:nvGraphicFramePr>
        <p:xfrm>
          <a:off x="5664768" y="3803987"/>
          <a:ext cx="972000" cy="1188001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634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NC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605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605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5789286"/>
                  </a:ext>
                </a:extLst>
              </a:tr>
              <a:tr h="2605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</a:tbl>
          </a:graphicData>
        </a:graphic>
      </p:graphicFrame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EE62EE62-8422-4A71-91BD-7C9CFB263C2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455951" y="1718969"/>
            <a:ext cx="298663" cy="757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unidirecional 25">
            <a:extLst>
              <a:ext uri="{FF2B5EF4-FFF2-40B4-BE49-F238E27FC236}">
                <a16:creationId xmlns:a16="http://schemas.microsoft.com/office/drawing/2014/main" id="{5C2608F0-E1B5-4A81-9EAA-FFCE075F15C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3726614" y="1714285"/>
            <a:ext cx="298662" cy="544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BE457212-7216-46D1-93F9-1BDA2A54BA6F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4997276" y="1712787"/>
            <a:ext cx="446443" cy="149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F6ADCB97-4526-453B-B283-9939477D5E9A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 flipV="1">
            <a:off x="6415719" y="1700496"/>
            <a:ext cx="856880" cy="1229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xão reta unidirecional 38">
            <a:extLst>
              <a:ext uri="{FF2B5EF4-FFF2-40B4-BE49-F238E27FC236}">
                <a16:creationId xmlns:a16="http://schemas.microsoft.com/office/drawing/2014/main" id="{F089BD08-3E2C-41CC-A3B7-2D29581FC378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>
            <a:off x="699287" y="2176169"/>
            <a:ext cx="0" cy="39361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xão reta unidirecional 41">
            <a:extLst>
              <a:ext uri="{FF2B5EF4-FFF2-40B4-BE49-F238E27FC236}">
                <a16:creationId xmlns:a16="http://schemas.microsoft.com/office/drawing/2014/main" id="{0DF59E65-A637-46AB-A01A-A45A9C283254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1969951" y="2176169"/>
            <a:ext cx="0" cy="39361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xão reta unidirecional 44">
            <a:extLst>
              <a:ext uri="{FF2B5EF4-FFF2-40B4-BE49-F238E27FC236}">
                <a16:creationId xmlns:a16="http://schemas.microsoft.com/office/drawing/2014/main" id="{9A097565-7D27-417E-954F-0451CFF82A41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 flipH="1">
            <a:off x="3238547" y="2179496"/>
            <a:ext cx="2067" cy="39028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ela 47">
            <a:extLst>
              <a:ext uri="{FF2B5EF4-FFF2-40B4-BE49-F238E27FC236}">
                <a16:creationId xmlns:a16="http://schemas.microsoft.com/office/drawing/2014/main" id="{E3C3AA53-1948-47B0-8955-B0133DB00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14467"/>
              </p:ext>
            </p:extLst>
          </p:nvPr>
        </p:nvGraphicFramePr>
        <p:xfrm>
          <a:off x="4025276" y="3643180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AC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49" name="Tabela 48">
            <a:extLst>
              <a:ext uri="{FF2B5EF4-FFF2-40B4-BE49-F238E27FC236}">
                <a16:creationId xmlns:a16="http://schemas.microsoft.com/office/drawing/2014/main" id="{25AEC17A-82BD-47C6-A8F4-BEA57347E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871538"/>
              </p:ext>
            </p:extLst>
          </p:nvPr>
        </p:nvGraphicFramePr>
        <p:xfrm>
          <a:off x="7247280" y="3029444"/>
          <a:ext cx="972000" cy="68400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AP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6292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0171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cxnSp>
        <p:nvCxnSpPr>
          <p:cNvPr id="58" name="Conexão: Ângulo Reto 57">
            <a:extLst>
              <a:ext uri="{FF2B5EF4-FFF2-40B4-BE49-F238E27FC236}">
                <a16:creationId xmlns:a16="http://schemas.microsoft.com/office/drawing/2014/main" id="{0B572C7D-7AB6-4320-9633-CD5EA85FBCC5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5418663" y="2359182"/>
            <a:ext cx="378337" cy="129367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xão: Ângulo Reto 59">
            <a:extLst>
              <a:ext uri="{FF2B5EF4-FFF2-40B4-BE49-F238E27FC236}">
                <a16:creationId xmlns:a16="http://schemas.microsoft.com/office/drawing/2014/main" id="{10F9783A-8A26-475F-8725-D9322ECDBE45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5037308" y="2733037"/>
            <a:ext cx="1141049" cy="129366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xão: Ângulo Reto 63">
            <a:extLst>
              <a:ext uri="{FF2B5EF4-FFF2-40B4-BE49-F238E27FC236}">
                <a16:creationId xmlns:a16="http://schemas.microsoft.com/office/drawing/2014/main" id="{25F1C770-CEB4-44AD-B606-25579FC55459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4518383" y="3251601"/>
            <a:ext cx="2163287" cy="129484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xão reta unidirecional 82">
            <a:extLst>
              <a:ext uri="{FF2B5EF4-FFF2-40B4-BE49-F238E27FC236}">
                <a16:creationId xmlns:a16="http://schemas.microsoft.com/office/drawing/2014/main" id="{EA26D267-5962-4E81-A644-FCFC901103FB}"/>
              </a:ext>
            </a:extLst>
          </p:cNvPr>
          <p:cNvCxnSpPr>
            <a:cxnSpLocks/>
            <a:stCxn id="15" idx="2"/>
            <a:endCxn id="48" idx="0"/>
          </p:cNvCxnSpPr>
          <p:nvPr/>
        </p:nvCxnSpPr>
        <p:spPr>
          <a:xfrm>
            <a:off x="4511276" y="2174055"/>
            <a:ext cx="0" cy="14691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xão: Ângulo Reto 94">
            <a:extLst>
              <a:ext uri="{FF2B5EF4-FFF2-40B4-BE49-F238E27FC236}">
                <a16:creationId xmlns:a16="http://schemas.microsoft.com/office/drawing/2014/main" id="{25C1E84E-BF0B-4BD3-99BB-9BEB101E74F2}"/>
              </a:ext>
            </a:extLst>
          </p:cNvPr>
          <p:cNvCxnSpPr>
            <a:cxnSpLocks/>
            <a:stCxn id="79" idx="1"/>
            <a:endCxn id="48" idx="0"/>
          </p:cNvCxnSpPr>
          <p:nvPr/>
        </p:nvCxnSpPr>
        <p:spPr>
          <a:xfrm rot="10800000" flipV="1">
            <a:off x="4511277" y="3123586"/>
            <a:ext cx="714797" cy="519594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xão: Ângulo Reto 98">
            <a:extLst>
              <a:ext uri="{FF2B5EF4-FFF2-40B4-BE49-F238E27FC236}">
                <a16:creationId xmlns:a16="http://schemas.microsoft.com/office/drawing/2014/main" id="{D067678B-0945-431E-AFE2-DADAE060304B}"/>
              </a:ext>
            </a:extLst>
          </p:cNvPr>
          <p:cNvCxnSpPr>
            <a:cxnSpLocks/>
            <a:stCxn id="21" idx="3"/>
            <a:endCxn id="9" idx="2"/>
          </p:cNvCxnSpPr>
          <p:nvPr/>
        </p:nvCxnSpPr>
        <p:spPr>
          <a:xfrm flipV="1">
            <a:off x="6644515" y="2157696"/>
            <a:ext cx="1114084" cy="455339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xão reta unidirecional 100">
            <a:extLst>
              <a:ext uri="{FF2B5EF4-FFF2-40B4-BE49-F238E27FC236}">
                <a16:creationId xmlns:a16="http://schemas.microsoft.com/office/drawing/2014/main" id="{84A91092-9394-447C-9EA7-45FC9FFDC332}"/>
              </a:ext>
            </a:extLst>
          </p:cNvPr>
          <p:cNvCxnSpPr>
            <a:cxnSpLocks/>
            <a:stCxn id="22" idx="3"/>
            <a:endCxn id="49" idx="1"/>
          </p:cNvCxnSpPr>
          <p:nvPr/>
        </p:nvCxnSpPr>
        <p:spPr>
          <a:xfrm>
            <a:off x="6644515" y="3368245"/>
            <a:ext cx="602765" cy="319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xão reta unidirecional 103">
            <a:extLst>
              <a:ext uri="{FF2B5EF4-FFF2-40B4-BE49-F238E27FC236}">
                <a16:creationId xmlns:a16="http://schemas.microsoft.com/office/drawing/2014/main" id="{6D6E5794-D41A-4CDE-8A3C-33AC07CD138D}"/>
              </a:ext>
            </a:extLst>
          </p:cNvPr>
          <p:cNvCxnSpPr>
            <a:cxnSpLocks/>
            <a:stCxn id="23" idx="3"/>
            <a:endCxn id="46" idx="1"/>
          </p:cNvCxnSpPr>
          <p:nvPr/>
        </p:nvCxnSpPr>
        <p:spPr>
          <a:xfrm flipV="1">
            <a:off x="6636768" y="4393060"/>
            <a:ext cx="610512" cy="4927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Tabela 107">
            <a:extLst>
              <a:ext uri="{FF2B5EF4-FFF2-40B4-BE49-F238E27FC236}">
                <a16:creationId xmlns:a16="http://schemas.microsoft.com/office/drawing/2014/main" id="{5FBBF79C-AA11-462A-AADE-334033BEF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155526"/>
              </p:ext>
            </p:extLst>
          </p:nvPr>
        </p:nvGraphicFramePr>
        <p:xfrm>
          <a:off x="8693106" y="3022029"/>
          <a:ext cx="972000" cy="69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PG</a:t>
                      </a: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0171</a:t>
                      </a:r>
                      <a:endParaRPr lang="pt-PT" sz="16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0153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09" name="Tabela 108">
            <a:extLst>
              <a:ext uri="{FF2B5EF4-FFF2-40B4-BE49-F238E27FC236}">
                <a16:creationId xmlns:a16="http://schemas.microsoft.com/office/drawing/2014/main" id="{0693687A-88F6-4F93-A40D-0E11B215C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744016"/>
              </p:ext>
            </p:extLst>
          </p:nvPr>
        </p:nvGraphicFramePr>
        <p:xfrm>
          <a:off x="8693106" y="3931573"/>
          <a:ext cx="972000" cy="919539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PG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6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56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</a:tbl>
          </a:graphicData>
        </a:graphic>
      </p:graphicFrame>
      <p:cxnSp>
        <p:nvCxnSpPr>
          <p:cNvPr id="110" name="Conexão reta unidirecional 109">
            <a:extLst>
              <a:ext uri="{FF2B5EF4-FFF2-40B4-BE49-F238E27FC236}">
                <a16:creationId xmlns:a16="http://schemas.microsoft.com/office/drawing/2014/main" id="{07C1B38A-C36B-49DB-83E2-94CE645E70AC}"/>
              </a:ext>
            </a:extLst>
          </p:cNvPr>
          <p:cNvCxnSpPr>
            <a:cxnSpLocks/>
            <a:stCxn id="49" idx="3"/>
            <a:endCxn id="108" idx="1"/>
          </p:cNvCxnSpPr>
          <p:nvPr/>
        </p:nvCxnSpPr>
        <p:spPr>
          <a:xfrm flipV="1">
            <a:off x="8219280" y="3367566"/>
            <a:ext cx="473826" cy="387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xão reta unidirecional 112">
            <a:extLst>
              <a:ext uri="{FF2B5EF4-FFF2-40B4-BE49-F238E27FC236}">
                <a16:creationId xmlns:a16="http://schemas.microsoft.com/office/drawing/2014/main" id="{EA78C54C-ADEA-4413-8FB6-A525576AD513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244599" y="1700496"/>
            <a:ext cx="448507" cy="2347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xão reta unidirecional 113">
            <a:extLst>
              <a:ext uri="{FF2B5EF4-FFF2-40B4-BE49-F238E27FC236}">
                <a16:creationId xmlns:a16="http://schemas.microsoft.com/office/drawing/2014/main" id="{67AF3308-96D6-4DAA-97F6-7859EBEA47BC}"/>
              </a:ext>
            </a:extLst>
          </p:cNvPr>
          <p:cNvCxnSpPr>
            <a:cxnSpLocks/>
            <a:stCxn id="46" idx="3"/>
            <a:endCxn id="109" idx="1"/>
          </p:cNvCxnSpPr>
          <p:nvPr/>
        </p:nvCxnSpPr>
        <p:spPr>
          <a:xfrm flipV="1">
            <a:off x="8219280" y="4391342"/>
            <a:ext cx="473826" cy="171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8" name="Modelo 3D 117" descr="Checking">
                <a:extLst>
                  <a:ext uri="{FF2B5EF4-FFF2-40B4-BE49-F238E27FC236}">
                    <a16:creationId xmlns:a16="http://schemas.microsoft.com/office/drawing/2014/main" id="{0E18E1F5-3899-4BC2-919F-853D35A0AD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1172930"/>
                  </p:ext>
                </p:extLst>
              </p:nvPr>
            </p:nvGraphicFramePr>
            <p:xfrm>
              <a:off x="498132" y="4754183"/>
              <a:ext cx="1085554" cy="94887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85554" cy="948871"/>
                    </a:xfrm>
                    <a:prstGeom prst="rect">
                      <a:avLst/>
                    </a:prstGeom>
                  </am3d:spPr>
                  <am3d:camera>
                    <am3d:pos x="0" y="0" z="640734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8888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34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8" name="Modelo 3D 117" descr="Checking">
                <a:extLst>
                  <a:ext uri="{FF2B5EF4-FFF2-40B4-BE49-F238E27FC236}">
                    <a16:creationId xmlns:a16="http://schemas.microsoft.com/office/drawing/2014/main" id="{0E18E1F5-3899-4BC2-919F-853D35A0AD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8132" y="4754183"/>
                <a:ext cx="1085554" cy="948871"/>
              </a:xfrm>
              <a:prstGeom prst="rect">
                <a:avLst/>
              </a:prstGeom>
            </p:spPr>
          </p:pic>
        </mc:Fallback>
      </mc:AlternateContent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D93864FD-DE91-411E-994F-CC8FF3699C82}"/>
              </a:ext>
            </a:extLst>
          </p:cNvPr>
          <p:cNvSpPr txBox="1"/>
          <p:nvPr/>
        </p:nvSpPr>
        <p:spPr>
          <a:xfrm>
            <a:off x="1257531" y="5112305"/>
            <a:ext cx="325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AUTOMÁTICOS</a:t>
            </a:r>
          </a:p>
        </p:txBody>
      </p:sp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28E7FB58-66EF-4912-A349-82A03E04D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737676"/>
              </p:ext>
            </p:extLst>
          </p:nvPr>
        </p:nvGraphicFramePr>
        <p:xfrm>
          <a:off x="7247280" y="3933291"/>
          <a:ext cx="972000" cy="919539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AP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6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56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</a:tbl>
          </a:graphicData>
        </a:graphic>
      </p:graphicFrame>
      <p:graphicFrame>
        <p:nvGraphicFramePr>
          <p:cNvPr id="81" name="Tabela 80">
            <a:extLst>
              <a:ext uri="{FF2B5EF4-FFF2-40B4-BE49-F238E27FC236}">
                <a16:creationId xmlns:a16="http://schemas.microsoft.com/office/drawing/2014/main" id="{0A969FE5-7CB1-49E9-AE74-B5A63A97A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58497"/>
              </p:ext>
            </p:extLst>
          </p:nvPr>
        </p:nvGraphicFramePr>
        <p:xfrm>
          <a:off x="5654515" y="5523770"/>
          <a:ext cx="1008000" cy="702112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322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RAP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69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</a:t>
                      </a: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graphicFrame>
        <p:nvGraphicFramePr>
          <p:cNvPr id="86" name="Tabela 85">
            <a:extLst>
              <a:ext uri="{FF2B5EF4-FFF2-40B4-BE49-F238E27FC236}">
                <a16:creationId xmlns:a16="http://schemas.microsoft.com/office/drawing/2014/main" id="{C527D089-D738-45A7-B946-16130B4E4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258536"/>
              </p:ext>
            </p:extLst>
          </p:nvPr>
        </p:nvGraphicFramePr>
        <p:xfrm>
          <a:off x="7247280" y="4991988"/>
          <a:ext cx="972000" cy="175838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AP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0291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33093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9498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372285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7225988"/>
                  </a:ext>
                </a:extLst>
              </a:tr>
            </a:tbl>
          </a:graphicData>
        </a:graphic>
      </p:graphicFrame>
      <p:graphicFrame>
        <p:nvGraphicFramePr>
          <p:cNvPr id="111" name="Tabela 110">
            <a:extLst>
              <a:ext uri="{FF2B5EF4-FFF2-40B4-BE49-F238E27FC236}">
                <a16:creationId xmlns:a16="http://schemas.microsoft.com/office/drawing/2014/main" id="{B69DAEF0-F5D0-43ED-A339-0B3807F58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60060"/>
              </p:ext>
            </p:extLst>
          </p:nvPr>
        </p:nvGraphicFramePr>
        <p:xfrm>
          <a:off x="8678293" y="4995601"/>
          <a:ext cx="972000" cy="175838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PG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0291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33093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9498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372285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7225988"/>
                  </a:ext>
                </a:extLst>
              </a:tr>
            </a:tbl>
          </a:graphicData>
        </a:graphic>
      </p:graphicFrame>
      <p:cxnSp>
        <p:nvCxnSpPr>
          <p:cNvPr id="112" name="Conexão reta unidirecional 111">
            <a:extLst>
              <a:ext uri="{FF2B5EF4-FFF2-40B4-BE49-F238E27FC236}">
                <a16:creationId xmlns:a16="http://schemas.microsoft.com/office/drawing/2014/main" id="{3AACC99F-DFD3-4E11-8D1B-C74FEE9D00AD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 flipV="1">
            <a:off x="6662515" y="5871180"/>
            <a:ext cx="584765" cy="364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xão reta unidirecional 114">
            <a:extLst>
              <a:ext uri="{FF2B5EF4-FFF2-40B4-BE49-F238E27FC236}">
                <a16:creationId xmlns:a16="http://schemas.microsoft.com/office/drawing/2014/main" id="{F50F0BD2-A8A4-41C6-9D58-3971567A7685}"/>
              </a:ext>
            </a:extLst>
          </p:cNvPr>
          <p:cNvCxnSpPr>
            <a:cxnSpLocks/>
            <a:stCxn id="86" idx="3"/>
            <a:endCxn id="111" idx="1"/>
          </p:cNvCxnSpPr>
          <p:nvPr/>
        </p:nvCxnSpPr>
        <p:spPr>
          <a:xfrm>
            <a:off x="8219280" y="5871180"/>
            <a:ext cx="459013" cy="361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831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4383852-9B58-49D9-9271-693576B29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D9B48C7-E796-4C4A-9A8A-1AF794D67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Registos na Contabilidade Orçamental no SICC 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D8E3919D-311D-4569-9443-8DD06B0BF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206021"/>
              </p:ext>
            </p:extLst>
          </p:nvPr>
        </p:nvGraphicFramePr>
        <p:xfrm>
          <a:off x="2297791" y="1442698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FD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14CB66F4-E47D-4CA0-A708-8A1612620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408629"/>
              </p:ext>
            </p:extLst>
          </p:nvPr>
        </p:nvGraphicFramePr>
        <p:xfrm>
          <a:off x="8211978" y="1442699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0153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3251870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DF96C0F7-7D59-435A-B697-ED2BDD137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128665"/>
              </p:ext>
            </p:extLst>
          </p:nvPr>
        </p:nvGraphicFramePr>
        <p:xfrm>
          <a:off x="6790186" y="1442698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GR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0153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3251870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965BEF69-58C0-464A-B4ED-705D001F7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203881"/>
              </p:ext>
            </p:extLst>
          </p:nvPr>
        </p:nvGraphicFramePr>
        <p:xfrm>
          <a:off x="3661392" y="2311413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CD</a:t>
                      </a: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E0667382-2354-4EE7-93F7-151D468B3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465565"/>
              </p:ext>
            </p:extLst>
          </p:nvPr>
        </p:nvGraphicFramePr>
        <p:xfrm>
          <a:off x="3661392" y="3534400"/>
          <a:ext cx="1008000" cy="123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CI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58475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4172529"/>
                  </a:ext>
                </a:extLst>
              </a:tr>
            </a:tbl>
          </a:graphicData>
        </a:graphic>
      </p:graphicFrame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5BDD4369-B3FC-451C-9DF1-6FAA7D5FD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79842"/>
              </p:ext>
            </p:extLst>
          </p:nvPr>
        </p:nvGraphicFramePr>
        <p:xfrm>
          <a:off x="656647" y="2750889"/>
          <a:ext cx="1008000" cy="123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921900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2218286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B309077D-FDFA-48F3-893E-AC57442A5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929131"/>
              </p:ext>
            </p:extLst>
          </p:nvPr>
        </p:nvGraphicFramePr>
        <p:xfrm>
          <a:off x="3661392" y="4974770"/>
          <a:ext cx="1008000" cy="123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CC</a:t>
                      </a: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0161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644234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3803405"/>
                  </a:ext>
                </a:extLst>
              </a:tr>
            </a:tbl>
          </a:graphicData>
        </a:graphic>
      </p:graphicFrame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ACA04787-5275-49A4-AAAC-0B71203EACD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305791" y="1923235"/>
            <a:ext cx="3484395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EF481DF9-EE42-4B9E-BACD-2E2B136B0695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7798186" y="1923235"/>
            <a:ext cx="413792" cy="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xão: Ângulo Reto 34">
            <a:extLst>
              <a:ext uri="{FF2B5EF4-FFF2-40B4-BE49-F238E27FC236}">
                <a16:creationId xmlns:a16="http://schemas.microsoft.com/office/drawing/2014/main" id="{A422D9BB-C601-44DA-8A4C-CD133A7ED2F0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16200000" flipH="1">
            <a:off x="2358509" y="2847054"/>
            <a:ext cx="1746164" cy="859601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0E549EF4-913A-4D6C-89F2-2AEB81FDF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336330"/>
              </p:ext>
            </p:extLst>
          </p:nvPr>
        </p:nvGraphicFramePr>
        <p:xfrm>
          <a:off x="6790186" y="2811746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0152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014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  <p:graphicFrame>
        <p:nvGraphicFramePr>
          <p:cNvPr id="27" name="Tabela 26">
            <a:extLst>
              <a:ext uri="{FF2B5EF4-FFF2-40B4-BE49-F238E27FC236}">
                <a16:creationId xmlns:a16="http://schemas.microsoft.com/office/drawing/2014/main" id="{D033923F-8D24-4737-BD33-C9B2C957A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440722"/>
              </p:ext>
            </p:extLst>
          </p:nvPr>
        </p:nvGraphicFramePr>
        <p:xfrm>
          <a:off x="8211977" y="2812545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147A8333-4DCB-4910-851D-F53AC1420906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7798186" y="3292283"/>
            <a:ext cx="413791" cy="79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xão reta unidirecional 51">
            <a:extLst>
              <a:ext uri="{FF2B5EF4-FFF2-40B4-BE49-F238E27FC236}">
                <a16:creationId xmlns:a16="http://schemas.microsoft.com/office/drawing/2014/main" id="{128E9857-777D-4F40-B52A-DFAE4E18135B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165392" y="3272488"/>
            <a:ext cx="0" cy="26191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xão: Ângulo Reto 64">
            <a:extLst>
              <a:ext uri="{FF2B5EF4-FFF2-40B4-BE49-F238E27FC236}">
                <a16:creationId xmlns:a16="http://schemas.microsoft.com/office/drawing/2014/main" id="{65542662-1A71-4139-A493-4616C8DCB7D2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3037503" y="2168060"/>
            <a:ext cx="388177" cy="859601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xão: Ângulo Reto 67">
            <a:extLst>
              <a:ext uri="{FF2B5EF4-FFF2-40B4-BE49-F238E27FC236}">
                <a16:creationId xmlns:a16="http://schemas.microsoft.com/office/drawing/2014/main" id="{87D979CC-9803-4A04-B188-8B6C9DF7F828}"/>
              </a:ext>
            </a:extLst>
          </p:cNvPr>
          <p:cNvCxnSpPr>
            <a:cxnSpLocks/>
            <a:stCxn id="6" idx="2"/>
            <a:endCxn id="14" idx="1"/>
          </p:cNvCxnSpPr>
          <p:nvPr/>
        </p:nvCxnSpPr>
        <p:spPr>
          <a:xfrm rot="16200000" flipH="1">
            <a:off x="1638324" y="3567239"/>
            <a:ext cx="3186534" cy="859601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tângulo 74">
            <a:extLst>
              <a:ext uri="{FF2B5EF4-FFF2-40B4-BE49-F238E27FC236}">
                <a16:creationId xmlns:a16="http://schemas.microsoft.com/office/drawing/2014/main" id="{2A3F1B36-42BA-443D-915D-4F675305B335}"/>
              </a:ext>
            </a:extLst>
          </p:cNvPr>
          <p:cNvSpPr/>
          <p:nvPr/>
        </p:nvSpPr>
        <p:spPr>
          <a:xfrm>
            <a:off x="3425390" y="2190142"/>
            <a:ext cx="1451169" cy="4229136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1" name="Conexão: Ângulo Reto 80">
            <a:extLst>
              <a:ext uri="{FF2B5EF4-FFF2-40B4-BE49-F238E27FC236}">
                <a16:creationId xmlns:a16="http://schemas.microsoft.com/office/drawing/2014/main" id="{E52F5C1C-0204-4A88-AACB-52ACEAA34287}"/>
              </a:ext>
            </a:extLst>
          </p:cNvPr>
          <p:cNvCxnSpPr>
            <a:cxnSpLocks/>
            <a:stCxn id="6" idx="1"/>
            <a:endCxn id="12" idx="0"/>
          </p:cNvCxnSpPr>
          <p:nvPr/>
        </p:nvCxnSpPr>
        <p:spPr>
          <a:xfrm rot="10800000" flipV="1">
            <a:off x="1160647" y="1923235"/>
            <a:ext cx="1137144" cy="827654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xão: Ângulo Reto 83">
            <a:extLst>
              <a:ext uri="{FF2B5EF4-FFF2-40B4-BE49-F238E27FC236}">
                <a16:creationId xmlns:a16="http://schemas.microsoft.com/office/drawing/2014/main" id="{E1D101F7-08C4-4922-A16B-FBD87EE7A8F0}"/>
              </a:ext>
            </a:extLst>
          </p:cNvPr>
          <p:cNvCxnSpPr>
            <a:cxnSpLocks/>
            <a:stCxn id="75" idx="1"/>
            <a:endCxn id="12" idx="2"/>
          </p:cNvCxnSpPr>
          <p:nvPr/>
        </p:nvCxnSpPr>
        <p:spPr>
          <a:xfrm rot="10800000">
            <a:off x="1160648" y="3981964"/>
            <a:ext cx="2264743" cy="322746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Tabela 87">
            <a:extLst>
              <a:ext uri="{FF2B5EF4-FFF2-40B4-BE49-F238E27FC236}">
                <a16:creationId xmlns:a16="http://schemas.microsoft.com/office/drawing/2014/main" id="{BCC3AA72-8B38-45F9-9D55-FC215C89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517493"/>
              </p:ext>
            </p:extLst>
          </p:nvPr>
        </p:nvGraphicFramePr>
        <p:xfrm>
          <a:off x="6790186" y="5115466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GR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  <p:graphicFrame>
        <p:nvGraphicFramePr>
          <p:cNvPr id="89" name="Tabela 88">
            <a:extLst>
              <a:ext uri="{FF2B5EF4-FFF2-40B4-BE49-F238E27FC236}">
                <a16:creationId xmlns:a16="http://schemas.microsoft.com/office/drawing/2014/main" id="{D0580443-9073-4FCF-AAB5-CF8D679D8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684591"/>
              </p:ext>
            </p:extLst>
          </p:nvPr>
        </p:nvGraphicFramePr>
        <p:xfrm>
          <a:off x="8211977" y="5115466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  <p:cxnSp>
        <p:nvCxnSpPr>
          <p:cNvPr id="90" name="Conexão reta unidirecional 89">
            <a:extLst>
              <a:ext uri="{FF2B5EF4-FFF2-40B4-BE49-F238E27FC236}">
                <a16:creationId xmlns:a16="http://schemas.microsoft.com/office/drawing/2014/main" id="{0DAECBED-07A0-46DF-B9C9-C4DA77139D57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7798186" y="5596003"/>
            <a:ext cx="413791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Tabela 93">
            <a:extLst>
              <a:ext uri="{FF2B5EF4-FFF2-40B4-BE49-F238E27FC236}">
                <a16:creationId xmlns:a16="http://schemas.microsoft.com/office/drawing/2014/main" id="{564A77C8-827D-4180-9446-FAC6960CB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470094"/>
              </p:ext>
            </p:extLst>
          </p:nvPr>
        </p:nvGraphicFramePr>
        <p:xfrm>
          <a:off x="5229642" y="4093368"/>
          <a:ext cx="1008000" cy="702112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322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</a:t>
                      </a:r>
                      <a:r>
                        <a:rPr lang="pt-PT" sz="12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em.</a:t>
                      </a:r>
                      <a:r>
                        <a:rPr lang="pt-PT" sz="26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/</a:t>
                      </a:r>
                      <a:r>
                        <a:rPr lang="pt-PT" sz="2600" b="1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</a:t>
                      </a:r>
                      <a:r>
                        <a:rPr lang="pt-PT" sz="1200" b="0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est</a:t>
                      </a:r>
                      <a:r>
                        <a:rPr lang="pt-PT" sz="12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.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69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0181</a:t>
                      </a: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graphicFrame>
        <p:nvGraphicFramePr>
          <p:cNvPr id="95" name="Tabela 94">
            <a:extLst>
              <a:ext uri="{FF2B5EF4-FFF2-40B4-BE49-F238E27FC236}">
                <a16:creationId xmlns:a16="http://schemas.microsoft.com/office/drawing/2014/main" id="{053479E4-E092-40B2-89F1-734F63160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732940"/>
              </p:ext>
            </p:extLst>
          </p:nvPr>
        </p:nvGraphicFramePr>
        <p:xfrm>
          <a:off x="6790186" y="4102604"/>
          <a:ext cx="1008000" cy="69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GR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0181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96" name="Tabela 95">
            <a:extLst>
              <a:ext uri="{FF2B5EF4-FFF2-40B4-BE49-F238E27FC236}">
                <a16:creationId xmlns:a16="http://schemas.microsoft.com/office/drawing/2014/main" id="{DF29813C-F7A1-432B-91F1-77B2FA5ED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915852"/>
              </p:ext>
            </p:extLst>
          </p:nvPr>
        </p:nvGraphicFramePr>
        <p:xfrm>
          <a:off x="8211977" y="4097193"/>
          <a:ext cx="1008000" cy="69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0181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cxnSp>
        <p:nvCxnSpPr>
          <p:cNvPr id="97" name="Conexão reta unidirecional 96">
            <a:extLst>
              <a:ext uri="{FF2B5EF4-FFF2-40B4-BE49-F238E27FC236}">
                <a16:creationId xmlns:a16="http://schemas.microsoft.com/office/drawing/2014/main" id="{8807C072-388D-44C8-AE30-5DF246BD1E2F}"/>
              </a:ext>
            </a:extLst>
          </p:cNvPr>
          <p:cNvCxnSpPr>
            <a:cxnSpLocks/>
            <a:stCxn id="95" idx="3"/>
            <a:endCxn id="96" idx="1"/>
          </p:cNvCxnSpPr>
          <p:nvPr/>
        </p:nvCxnSpPr>
        <p:spPr>
          <a:xfrm flipV="1">
            <a:off x="7798186" y="4442730"/>
            <a:ext cx="413791" cy="541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xão reta unidirecional 99">
            <a:extLst>
              <a:ext uri="{FF2B5EF4-FFF2-40B4-BE49-F238E27FC236}">
                <a16:creationId xmlns:a16="http://schemas.microsoft.com/office/drawing/2014/main" id="{B9C86EF7-CC4B-4341-BD54-566C8329CC33}"/>
              </a:ext>
            </a:extLst>
          </p:cNvPr>
          <p:cNvCxnSpPr>
            <a:cxnSpLocks/>
            <a:stCxn id="94" idx="3"/>
            <a:endCxn id="95" idx="1"/>
          </p:cNvCxnSpPr>
          <p:nvPr/>
        </p:nvCxnSpPr>
        <p:spPr>
          <a:xfrm>
            <a:off x="6237642" y="4444424"/>
            <a:ext cx="552544" cy="3717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xão reta unidirecional 102">
            <a:extLst>
              <a:ext uri="{FF2B5EF4-FFF2-40B4-BE49-F238E27FC236}">
                <a16:creationId xmlns:a16="http://schemas.microsoft.com/office/drawing/2014/main" id="{C89E7AD7-9C9B-44B3-81E3-C10F7FFAA8D8}"/>
              </a:ext>
            </a:extLst>
          </p:cNvPr>
          <p:cNvCxnSpPr>
            <a:cxnSpLocks/>
            <a:stCxn id="14" idx="3"/>
            <a:endCxn id="88" idx="1"/>
          </p:cNvCxnSpPr>
          <p:nvPr/>
        </p:nvCxnSpPr>
        <p:spPr>
          <a:xfrm>
            <a:off x="4669392" y="5590307"/>
            <a:ext cx="2120794" cy="56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9" name="Modelo 3D 108" descr="Checking">
                <a:extLst>
                  <a:ext uri="{FF2B5EF4-FFF2-40B4-BE49-F238E27FC236}">
                    <a16:creationId xmlns:a16="http://schemas.microsoft.com/office/drawing/2014/main" id="{D50F90F0-9203-4F05-99F2-E5428E5404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1179335"/>
                  </p:ext>
                </p:extLst>
              </p:nvPr>
            </p:nvGraphicFramePr>
            <p:xfrm>
              <a:off x="1077951" y="5033641"/>
              <a:ext cx="1085554" cy="9488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85554" cy="948871"/>
                    </a:xfrm>
                    <a:prstGeom prst="rect">
                      <a:avLst/>
                    </a:prstGeom>
                  </am3d:spPr>
                  <am3d:camera>
                    <am3d:pos x="0" y="0" z="640734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8888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34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9" name="Modelo 3D 108" descr="Checking">
                <a:extLst>
                  <a:ext uri="{FF2B5EF4-FFF2-40B4-BE49-F238E27FC236}">
                    <a16:creationId xmlns:a16="http://schemas.microsoft.com/office/drawing/2014/main" id="{D50F90F0-9203-4F05-99F2-E5428E5404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7951" y="5033641"/>
                <a:ext cx="1085554" cy="948871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7767D0E3-D403-4998-A916-EBD291B80F34}"/>
              </a:ext>
            </a:extLst>
          </p:cNvPr>
          <p:cNvSpPr txBox="1"/>
          <p:nvPr/>
        </p:nvSpPr>
        <p:spPr>
          <a:xfrm>
            <a:off x="-6144" y="5944235"/>
            <a:ext cx="325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AUTOMÁTICOS</a:t>
            </a:r>
          </a:p>
        </p:txBody>
      </p:sp>
    </p:spTree>
    <p:extLst>
      <p:ext uri="{BB962C8B-B14F-4D97-AF65-F5344CB8AC3E}">
        <p14:creationId xmlns:p14="http://schemas.microsoft.com/office/powerpoint/2010/main" val="3920526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06B7099-D5C1-4D53-A9AD-5E1D465B7650}"/>
              </a:ext>
            </a:extLst>
          </p:cNvPr>
          <p:cNvSpPr/>
          <p:nvPr/>
        </p:nvSpPr>
        <p:spPr>
          <a:xfrm>
            <a:off x="249382" y="1175941"/>
            <a:ext cx="6003643" cy="4815501"/>
          </a:xfrm>
          <a:prstGeom prst="rect">
            <a:avLst/>
          </a:prstGeom>
          <a:solidFill>
            <a:srgbClr val="00808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Contabilidade Orçamental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928504A-44A2-4F4E-9CD5-052A7C475C4A}"/>
              </a:ext>
            </a:extLst>
          </p:cNvPr>
          <p:cNvSpPr/>
          <p:nvPr/>
        </p:nvSpPr>
        <p:spPr>
          <a:xfrm>
            <a:off x="593448" y="1767930"/>
            <a:ext cx="5308600" cy="1152000"/>
          </a:xfrm>
          <a:prstGeom prst="rect">
            <a:avLst/>
          </a:prstGeom>
          <a:solidFill>
            <a:schemeClr val="bg1"/>
          </a:solidFill>
          <a:ln>
            <a:solidFill>
              <a:srgbClr val="F4B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Execução orçamental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01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Receita do período corrente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03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Receita de períodos futuros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651F6D5-F5C9-4406-882C-04B775A5D6EB}"/>
              </a:ext>
            </a:extLst>
          </p:cNvPr>
          <p:cNvSpPr/>
          <p:nvPr/>
        </p:nvSpPr>
        <p:spPr>
          <a:xfrm>
            <a:off x="6539343" y="1175940"/>
            <a:ext cx="3105205" cy="4815501"/>
          </a:xfrm>
          <a:prstGeom prst="rect">
            <a:avLst/>
          </a:prstGeom>
          <a:solidFill>
            <a:srgbClr val="008080">
              <a:alpha val="3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245A6A1-0395-477D-9725-EC80BC5C8998}"/>
              </a:ext>
            </a:extLst>
          </p:cNvPr>
          <p:cNvSpPr/>
          <p:nvPr/>
        </p:nvSpPr>
        <p:spPr>
          <a:xfrm>
            <a:off x="6983186" y="1767930"/>
            <a:ext cx="2217516" cy="115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  <a:latin typeface="Century Gothic" panose="020B0502020202020204" pitchFamily="34" charset="0"/>
              </a:rPr>
              <a:t>Orçamento de Receita</a:t>
            </a:r>
          </a:p>
          <a:p>
            <a:pPr algn="ctr"/>
            <a:r>
              <a:rPr lang="pt-PT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(01.xx.xx a 16.xx.xx)</a:t>
            </a:r>
            <a:endParaRPr lang="pt-PT" sz="2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3BDDC10-170F-40BC-BAFC-F5E2AF2C9695}"/>
              </a:ext>
            </a:extLst>
          </p:cNvPr>
          <p:cNvSpPr/>
          <p:nvPr/>
        </p:nvSpPr>
        <p:spPr>
          <a:xfrm>
            <a:off x="589204" y="3184858"/>
            <a:ext cx="5308600" cy="1152000"/>
          </a:xfrm>
          <a:prstGeom prst="rect">
            <a:avLst/>
          </a:prstGeom>
          <a:solidFill>
            <a:schemeClr val="bg1"/>
          </a:solidFill>
          <a:ln>
            <a:solidFill>
              <a:srgbClr val="F4B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Execução orçamental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02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Despesa do período corrente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04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Despesa de períodos futuros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EF43878-9EF5-44B3-AED6-9CB4A71BFAD2}"/>
              </a:ext>
            </a:extLst>
          </p:cNvPr>
          <p:cNvSpPr/>
          <p:nvPr/>
        </p:nvSpPr>
        <p:spPr>
          <a:xfrm>
            <a:off x="6983186" y="3184858"/>
            <a:ext cx="2217516" cy="115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  <a:latin typeface="Century Gothic" panose="020B0502020202020204" pitchFamily="34" charset="0"/>
              </a:rPr>
              <a:t>Orçamento de despesa</a:t>
            </a:r>
          </a:p>
          <a:p>
            <a:pPr algn="ctr"/>
            <a:r>
              <a:rPr lang="pt-PT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(01.xx.xx a 11.xx.xx)</a:t>
            </a:r>
            <a:endParaRPr lang="pt-PT" sz="2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42EE2AF-8A7F-46DA-BB6D-AF2236C49CFE}"/>
              </a:ext>
            </a:extLst>
          </p:cNvPr>
          <p:cNvSpPr/>
          <p:nvPr/>
        </p:nvSpPr>
        <p:spPr>
          <a:xfrm>
            <a:off x="589204" y="4591756"/>
            <a:ext cx="5308600" cy="1152000"/>
          </a:xfrm>
          <a:prstGeom prst="rect">
            <a:avLst/>
          </a:prstGeom>
          <a:solidFill>
            <a:schemeClr val="bg1"/>
          </a:solidFill>
          <a:ln>
            <a:solidFill>
              <a:srgbClr val="F4B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Operações de tesouraria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07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Operações de tesouraria	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5EB804A-7E14-43D4-A0B1-D4F44C21715B}"/>
              </a:ext>
            </a:extLst>
          </p:cNvPr>
          <p:cNvSpPr/>
          <p:nvPr/>
        </p:nvSpPr>
        <p:spPr>
          <a:xfrm>
            <a:off x="6983186" y="4587378"/>
            <a:ext cx="2217516" cy="115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  <a:latin typeface="Century Gothic" panose="020B0502020202020204" pitchFamily="34" charset="0"/>
              </a:rPr>
              <a:t>Extraorçamental</a:t>
            </a:r>
            <a:endParaRPr lang="pt-PT" sz="2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pt-PT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(17.xx.xx) – Receita</a:t>
            </a:r>
          </a:p>
          <a:p>
            <a:pPr algn="ctr"/>
            <a:r>
              <a:rPr lang="pt-PT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(12.xx.xx) - Despesa</a:t>
            </a:r>
            <a:endParaRPr lang="pt-PT" sz="2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0FBAB2-7094-4EF0-BA22-BD43C94DB60A}"/>
              </a:ext>
            </a:extLst>
          </p:cNvPr>
          <p:cNvSpPr txBox="1"/>
          <p:nvPr/>
        </p:nvSpPr>
        <p:spPr>
          <a:xfrm>
            <a:off x="990601" y="6152105"/>
            <a:ext cx="8762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http://www.cnc.min-financas.pt/pdf/SNC_AP/MANUAL%20DE%20IMPLEMENTACAO_SNC_AP_Versao2_HomologadoSEO.pdf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BDB298-11AA-4A72-8670-9C3F0216543E}"/>
              </a:ext>
            </a:extLst>
          </p:cNvPr>
          <p:cNvSpPr txBox="1"/>
          <p:nvPr/>
        </p:nvSpPr>
        <p:spPr>
          <a:xfrm>
            <a:off x="596903" y="1318266"/>
            <a:ext cx="530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algn="ctr">
              <a:defRPr b="1"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Contabilidade Orçamental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D2B101C-1731-4EED-8C57-F6C2AC6F3E28}"/>
              </a:ext>
            </a:extLst>
          </p:cNvPr>
          <p:cNvSpPr txBox="1"/>
          <p:nvPr/>
        </p:nvSpPr>
        <p:spPr>
          <a:xfrm>
            <a:off x="6500013" y="1299604"/>
            <a:ext cx="318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atin typeface="Century Gothic" panose="020B0502020202020204" pitchFamily="34" charset="0"/>
              </a:rPr>
              <a:t>Classificação Económica</a:t>
            </a:r>
          </a:p>
        </p:txBody>
      </p:sp>
    </p:spTree>
    <p:extLst>
      <p:ext uri="{BB962C8B-B14F-4D97-AF65-F5344CB8AC3E}">
        <p14:creationId xmlns:p14="http://schemas.microsoft.com/office/powerpoint/2010/main" val="2218443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37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952BB6-E8A9-472F-841A-A0D109C3D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384704" cy="1546592"/>
          </a:xfrm>
        </p:spPr>
        <p:txBody>
          <a:bodyPr>
            <a:noAutofit/>
          </a:bodyPr>
          <a:lstStyle/>
          <a:p>
            <a:r>
              <a:rPr lang="pt-P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Exemplos de inconsistências nos mapas S3CP</a:t>
            </a:r>
          </a:p>
        </p:txBody>
      </p:sp>
    </p:spTree>
    <p:extLst>
      <p:ext uri="{BB962C8B-B14F-4D97-AF65-F5344CB8AC3E}">
        <p14:creationId xmlns:p14="http://schemas.microsoft.com/office/powerpoint/2010/main" val="4271864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38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8640089-F2B8-4690-A4AA-F274601D3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928" y="1343462"/>
            <a:ext cx="7232474" cy="438208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80D3746-0B49-4E7C-B0E3-E9CFA1AB2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49" y="5889164"/>
            <a:ext cx="8132100" cy="832313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C4FE2EB0-2D69-4359-98CC-A3FC83B66F96}"/>
              </a:ext>
            </a:extLst>
          </p:cNvPr>
          <p:cNvSpPr/>
          <p:nvPr/>
        </p:nvSpPr>
        <p:spPr>
          <a:xfrm>
            <a:off x="584834" y="1343461"/>
            <a:ext cx="1300235" cy="4382089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/>
              <a:t>A importância da Chave Orçamental em SNC-AP</a:t>
            </a:r>
          </a:p>
        </p:txBody>
      </p:sp>
      <p:sp>
        <p:nvSpPr>
          <p:cNvPr id="25" name="Seta: Para a Esquerda 24">
            <a:extLst>
              <a:ext uri="{FF2B5EF4-FFF2-40B4-BE49-F238E27FC236}">
                <a16:creationId xmlns:a16="http://schemas.microsoft.com/office/drawing/2014/main" id="{59F9435F-7FBB-4321-B460-E2DCABF9D81B}"/>
              </a:ext>
            </a:extLst>
          </p:cNvPr>
          <p:cNvSpPr/>
          <p:nvPr/>
        </p:nvSpPr>
        <p:spPr>
          <a:xfrm>
            <a:off x="7341810" y="4586068"/>
            <a:ext cx="182882" cy="225084"/>
          </a:xfrm>
          <a:prstGeom prst="leftArrow">
            <a:avLst/>
          </a:prstGeom>
          <a:solidFill>
            <a:srgbClr val="EC9D2E"/>
          </a:solidFill>
          <a:ln>
            <a:solidFill>
              <a:srgbClr val="EC9D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779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39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0FBAB2-7094-4EF0-BA22-BD43C94DB60A}"/>
              </a:ext>
            </a:extLst>
          </p:cNvPr>
          <p:cNvSpPr txBox="1"/>
          <p:nvPr/>
        </p:nvSpPr>
        <p:spPr>
          <a:xfrm>
            <a:off x="230944" y="6334988"/>
            <a:ext cx="8762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hlinkClick r:id="rId2"/>
              </a:rPr>
              <a:t>https://www.unileo.gov.pt/s3cp/tabelasfonte</a:t>
            </a:r>
            <a:endParaRPr lang="pt-PT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2E1274-4140-4D15-945F-1C5B9785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99" y="1164106"/>
            <a:ext cx="9562553" cy="517088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8F5A938-27ED-4B09-ADF9-031E84D246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5735">
            <a:off x="4449242" y="5946730"/>
            <a:ext cx="326352" cy="36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95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7E1BD3-B24C-4426-A36A-E3FF40CB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4</a:t>
            </a:fld>
            <a:endParaRPr lang="pt-PT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Conferência do processamento de vencimentos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9017" y="1968792"/>
            <a:ext cx="6738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0089  </a:t>
            </a:r>
            <a:r>
              <a:rPr lang="en-US" sz="2400" b="1" dirty="0" err="1">
                <a:solidFill>
                  <a:srgbClr val="414240"/>
                </a:solidFill>
              </a:rPr>
              <a:t>Abonos</a:t>
            </a:r>
            <a:r>
              <a:rPr lang="en-US" sz="2400" b="1" dirty="0">
                <a:solidFill>
                  <a:srgbClr val="414240"/>
                </a:solidFill>
              </a:rPr>
              <a:t> e </a:t>
            </a:r>
            <a:r>
              <a:rPr lang="en-US" sz="2400" b="1" dirty="0" err="1">
                <a:solidFill>
                  <a:srgbClr val="414240"/>
                </a:solidFill>
              </a:rPr>
              <a:t>Encargos</a:t>
            </a:r>
            <a:r>
              <a:rPr lang="en-US" sz="2400" b="1" dirty="0">
                <a:solidFill>
                  <a:srgbClr val="414240"/>
                </a:solidFill>
              </a:rPr>
              <a:t> da </a:t>
            </a:r>
            <a:r>
              <a:rPr lang="en-US" sz="2400" b="1" dirty="0" err="1">
                <a:solidFill>
                  <a:srgbClr val="414240"/>
                </a:solidFill>
              </a:rPr>
              <a:t>entidade</a:t>
            </a:r>
            <a:r>
              <a:rPr lang="en-US" sz="2400" b="1" dirty="0">
                <a:solidFill>
                  <a:srgbClr val="414240"/>
                </a:solidFill>
              </a:rPr>
              <a:t> patronal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678" y="2617340"/>
            <a:ext cx="278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0127  </a:t>
            </a:r>
            <a:r>
              <a:rPr lang="en-US" sz="2400" b="1" dirty="0" err="1">
                <a:solidFill>
                  <a:srgbClr val="414240"/>
                </a:solidFill>
              </a:rPr>
              <a:t>Descontos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2678" y="3267672"/>
            <a:ext cx="278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0128  </a:t>
            </a:r>
            <a:r>
              <a:rPr lang="en-US" sz="2400" b="1" dirty="0" err="1">
                <a:solidFill>
                  <a:srgbClr val="414240"/>
                </a:solidFill>
              </a:rPr>
              <a:t>Erros</a:t>
            </a:r>
            <a:r>
              <a:rPr lang="en-US" sz="2400" b="1" dirty="0">
                <a:solidFill>
                  <a:srgbClr val="414240"/>
                </a:solidFill>
              </a:rPr>
              <a:t> </a:t>
            </a:r>
            <a:r>
              <a:rPr lang="en-US" sz="2400" b="1" dirty="0" err="1">
                <a:solidFill>
                  <a:srgbClr val="414240"/>
                </a:solidFill>
              </a:rPr>
              <a:t>Abonos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691" y="3894951"/>
            <a:ext cx="335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0500  </a:t>
            </a:r>
            <a:r>
              <a:rPr lang="en-US" sz="2400" b="1" dirty="0" err="1">
                <a:solidFill>
                  <a:srgbClr val="414240"/>
                </a:solidFill>
              </a:rPr>
              <a:t>Erros</a:t>
            </a:r>
            <a:r>
              <a:rPr lang="en-US" sz="2400" b="1" dirty="0">
                <a:solidFill>
                  <a:srgbClr val="414240"/>
                </a:solidFill>
              </a:rPr>
              <a:t> </a:t>
            </a:r>
            <a:r>
              <a:rPr lang="en-US" sz="2400" b="1" dirty="0" err="1">
                <a:solidFill>
                  <a:srgbClr val="414240"/>
                </a:solidFill>
              </a:rPr>
              <a:t>Descontos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691" y="4472599"/>
            <a:ext cx="278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0094  </a:t>
            </a:r>
            <a:r>
              <a:rPr lang="en-US" sz="2400" b="1" dirty="0" err="1">
                <a:solidFill>
                  <a:srgbClr val="414240"/>
                </a:solidFill>
              </a:rPr>
              <a:t>Negativos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6629" y="2236725"/>
            <a:ext cx="53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4240"/>
                </a:solidFill>
              </a:rPr>
              <a:t>+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04218" y="5044842"/>
            <a:ext cx="4055533" cy="0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4217" y="5050247"/>
            <a:ext cx="405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14240"/>
                </a:solidFill>
              </a:rPr>
              <a:t>0034  </a:t>
            </a:r>
            <a:r>
              <a:rPr lang="en-US" sz="2400" b="1" dirty="0" err="1">
                <a:solidFill>
                  <a:srgbClr val="414240"/>
                </a:solidFill>
              </a:rPr>
              <a:t>Totais</a:t>
            </a:r>
            <a:r>
              <a:rPr lang="en-US" sz="2400" b="1" dirty="0">
                <a:solidFill>
                  <a:srgbClr val="414240"/>
                </a:solidFill>
              </a:rPr>
              <a:t> dos </a:t>
            </a:r>
            <a:r>
              <a:rPr lang="en-US" sz="2400" b="1" dirty="0" err="1">
                <a:solidFill>
                  <a:srgbClr val="414240"/>
                </a:solidFill>
              </a:rPr>
              <a:t>Movimentos</a:t>
            </a:r>
            <a:r>
              <a:rPr lang="en-US" sz="2400" b="1" dirty="0">
                <a:solidFill>
                  <a:srgbClr val="414240"/>
                </a:solidFill>
              </a:rPr>
              <a:t> </a:t>
            </a:r>
            <a:r>
              <a:rPr lang="en-US" sz="2400" b="1" dirty="0" err="1">
                <a:solidFill>
                  <a:srgbClr val="414240"/>
                </a:solidFill>
              </a:rPr>
              <a:t>Processados</a:t>
            </a:r>
            <a:r>
              <a:rPr lang="en-US" sz="2400" b="1" dirty="0">
                <a:solidFill>
                  <a:srgbClr val="414240"/>
                </a:solidFill>
              </a:rPr>
              <a:t> </a:t>
            </a:r>
            <a:r>
              <a:rPr lang="en-US" sz="2400" b="1" dirty="0" err="1">
                <a:solidFill>
                  <a:srgbClr val="414240"/>
                </a:solidFill>
              </a:rPr>
              <a:t>Patronato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74691" y="2662442"/>
            <a:ext cx="2312959" cy="40011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02678" y="3910382"/>
            <a:ext cx="2972274" cy="40011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1448559" y="1995718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448559" y="2678548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26628" y="2942290"/>
            <a:ext cx="53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4240"/>
                </a:solidFill>
              </a:rPr>
              <a:t>+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1453024" y="3390908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37935" y="3510265"/>
            <a:ext cx="53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4240"/>
                </a:solidFill>
              </a:rPr>
              <a:t>-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1446265" y="3915940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64183" y="4178241"/>
            <a:ext cx="53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4240"/>
                </a:solidFill>
              </a:rPr>
              <a:t>-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1441677" y="4565836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059924" y="5129006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376934" y="2535158"/>
            <a:ext cx="5504506" cy="2654283"/>
            <a:chOff x="4376934" y="2246747"/>
            <a:chExt cx="5504506" cy="2654283"/>
          </a:xfrm>
        </p:grpSpPr>
        <p:grpSp>
          <p:nvGrpSpPr>
            <p:cNvPr id="41" name="Group 40"/>
            <p:cNvGrpSpPr/>
            <p:nvPr/>
          </p:nvGrpSpPr>
          <p:grpSpPr>
            <a:xfrm>
              <a:off x="4389797" y="3414921"/>
              <a:ext cx="5386811" cy="1486109"/>
              <a:chOff x="0" y="-2"/>
              <a:chExt cx="5386811" cy="1486109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019"/>
              <a:stretch/>
            </p:blipFill>
            <p:spPr>
              <a:xfrm>
                <a:off x="0" y="0"/>
                <a:ext cx="1593410" cy="1486107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35" r="45189"/>
              <a:stretch/>
            </p:blipFill>
            <p:spPr>
              <a:xfrm>
                <a:off x="1539087" y="0"/>
                <a:ext cx="1865015" cy="1486107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599" r="21068"/>
              <a:stretch/>
            </p:blipFill>
            <p:spPr>
              <a:xfrm>
                <a:off x="3395049" y="0"/>
                <a:ext cx="688063" cy="1486107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957" r="12482"/>
              <a:stretch/>
            </p:blipFill>
            <p:spPr>
              <a:xfrm>
                <a:off x="4083112" y="-1"/>
                <a:ext cx="615636" cy="1486107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150" r="517"/>
              <a:stretch/>
            </p:blipFill>
            <p:spPr>
              <a:xfrm>
                <a:off x="4698748" y="-2"/>
                <a:ext cx="688063" cy="1486107"/>
              </a:xfrm>
              <a:prstGeom prst="rect">
                <a:avLst/>
              </a:prstGeom>
            </p:spPr>
          </p:pic>
        </p:grpSp>
        <p:grpSp>
          <p:nvGrpSpPr>
            <p:cNvPr id="47" name="Group 46"/>
            <p:cNvGrpSpPr/>
            <p:nvPr/>
          </p:nvGrpSpPr>
          <p:grpSpPr>
            <a:xfrm>
              <a:off x="4376934" y="2246747"/>
              <a:ext cx="5504506" cy="1278835"/>
              <a:chOff x="0" y="1756372"/>
              <a:chExt cx="5504506" cy="1278835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63" r="63138" b="1"/>
              <a:stretch/>
            </p:blipFill>
            <p:spPr>
              <a:xfrm>
                <a:off x="0" y="1756372"/>
                <a:ext cx="3557258" cy="1162649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043" t="2363" r="2227" b="1"/>
              <a:stretch/>
            </p:blipFill>
            <p:spPr>
              <a:xfrm>
                <a:off x="4083112" y="1872558"/>
                <a:ext cx="1421394" cy="1162649"/>
              </a:xfrm>
              <a:prstGeom prst="rect">
                <a:avLst/>
              </a:prstGeom>
            </p:spPr>
          </p:pic>
        </p:grpSp>
      </p:grpSp>
      <p:sp>
        <p:nvSpPr>
          <p:cNvPr id="52" name="Rectangle 51"/>
          <p:cNvSpPr/>
          <p:nvPr/>
        </p:nvSpPr>
        <p:spPr>
          <a:xfrm>
            <a:off x="4389797" y="2430457"/>
            <a:ext cx="5386811" cy="26985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Gráfico 8" descr="Anterior">
            <a:extLst>
              <a:ext uri="{FF2B5EF4-FFF2-40B4-BE49-F238E27FC236}">
                <a16:creationId xmlns:a16="http://schemas.microsoft.com/office/drawing/2014/main" id="{49D08FB4-7CF5-4D7E-8FF1-F5BBCC56E6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716843">
            <a:off x="3957459" y="5269875"/>
            <a:ext cx="900991" cy="67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09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40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928E3E-5F3F-47F7-8BFB-C56ABB58A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4" y="1129407"/>
            <a:ext cx="9596477" cy="358326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0F1C5BD-F85B-4180-91D4-E31413C4C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39" y="4790204"/>
            <a:ext cx="8775778" cy="1863656"/>
          </a:xfrm>
          <a:prstGeom prst="rect">
            <a:avLst/>
          </a:prstGeom>
        </p:spPr>
      </p:pic>
      <p:sp>
        <p:nvSpPr>
          <p:cNvPr id="13" name="Seta: Para a Esquerda 12">
            <a:extLst>
              <a:ext uri="{FF2B5EF4-FFF2-40B4-BE49-F238E27FC236}">
                <a16:creationId xmlns:a16="http://schemas.microsoft.com/office/drawing/2014/main" id="{5A26E3E0-3469-4C3C-B1D6-453B0C8D82C5}"/>
              </a:ext>
            </a:extLst>
          </p:cNvPr>
          <p:cNvSpPr/>
          <p:nvPr/>
        </p:nvSpPr>
        <p:spPr>
          <a:xfrm>
            <a:off x="9073666" y="3488787"/>
            <a:ext cx="182882" cy="225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0697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5763B9A-4C89-4806-BB3B-C7ED07B0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43" y="1151764"/>
            <a:ext cx="9524711" cy="4137687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41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0FBAB2-7094-4EF0-BA22-BD43C94DB60A}"/>
              </a:ext>
            </a:extLst>
          </p:cNvPr>
          <p:cNvSpPr txBox="1"/>
          <p:nvPr/>
        </p:nvSpPr>
        <p:spPr>
          <a:xfrm>
            <a:off x="230944" y="6334988"/>
            <a:ext cx="8762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hlinkClick r:id="rId3"/>
              </a:rPr>
              <a:t>https://www.unileo.gov.pt/s3cp/tabelasfonte</a:t>
            </a:r>
            <a:endParaRPr lang="pt-PT" sz="1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095DFED-4E95-493C-A006-6E8028E8A0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5735">
            <a:off x="4449242" y="4823640"/>
            <a:ext cx="326352" cy="36829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5CC00F2-1464-4307-AB76-5A949BCD4C51}"/>
              </a:ext>
            </a:extLst>
          </p:cNvPr>
          <p:cNvSpPr txBox="1"/>
          <p:nvPr/>
        </p:nvSpPr>
        <p:spPr>
          <a:xfrm>
            <a:off x="1397621" y="5416062"/>
            <a:ext cx="8358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A correspondência entre classificação económica (DL n.º 26/2002, de 14 de fevereiro) e as rubricas das demonstrações orçamentais do SNC-AP (DOREC, DODES e DDORC), podem sofrer alterações de ano para ano.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4F2E770-2A8F-4018-BB7C-F0A36CB4B3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" y="5277655"/>
            <a:ext cx="1195739" cy="11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63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42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45BAA51-C2FB-4FE3-A6CC-95DE23A9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90" y="1249093"/>
            <a:ext cx="4631970" cy="39559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D47D7A-26DE-4259-AC85-6BA67F254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747" y="1249093"/>
            <a:ext cx="4626772" cy="395595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FA50774-0E5A-4E57-AC43-573D48485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367" y="4230752"/>
            <a:ext cx="488633" cy="49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3158423-764C-40E7-8274-557E43B55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05" y="4230752"/>
            <a:ext cx="483869" cy="49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9B5EAF2-4D92-4B3A-87CA-FC823F685906}"/>
              </a:ext>
            </a:extLst>
          </p:cNvPr>
          <p:cNvSpPr txBox="1"/>
          <p:nvPr/>
        </p:nvSpPr>
        <p:spPr>
          <a:xfrm>
            <a:off x="1397621" y="5416062"/>
            <a:ext cx="8358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Sempre que existe a necessidade de criar um novo CE (tipologias específicas) ou desdobrar um CE, é necessário indicar a Rubrica Orçamental do SNC-AP, para garantir: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64E3169-811A-437A-AB7A-993BFA82AF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" y="5277655"/>
            <a:ext cx="1195739" cy="119573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73B2841-70DE-4112-AAE7-9609FCB47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2969" y="6075533"/>
            <a:ext cx="2629107" cy="40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75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02FD509-3997-4C24-94FB-B2190F2FB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82" y="1109831"/>
            <a:ext cx="9199417" cy="5339934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43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450B242-8508-4A38-A8F8-3AA1B230D1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5735">
            <a:off x="2331435" y="6139976"/>
            <a:ext cx="326352" cy="368297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BE62B9E9-91B9-494C-966E-7E59A41B9653}"/>
              </a:ext>
            </a:extLst>
          </p:cNvPr>
          <p:cNvSpPr/>
          <p:nvPr/>
        </p:nvSpPr>
        <p:spPr>
          <a:xfrm>
            <a:off x="3826410" y="5458265"/>
            <a:ext cx="182882" cy="225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C08D6716-4315-464E-8009-6695B63D86CF}"/>
              </a:ext>
            </a:extLst>
          </p:cNvPr>
          <p:cNvSpPr/>
          <p:nvPr/>
        </p:nvSpPr>
        <p:spPr>
          <a:xfrm>
            <a:off x="9525000" y="5453491"/>
            <a:ext cx="182882" cy="225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7274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A7C5D8F-F219-4506-AF32-D314CA593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2775"/>
            <a:ext cx="9193574" cy="5283917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44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450B242-8508-4A38-A8F8-3AA1B230D1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5735">
            <a:off x="2381289" y="5380320"/>
            <a:ext cx="326352" cy="368297"/>
          </a:xfrm>
          <a:prstGeom prst="rect">
            <a:avLst/>
          </a:prstGeom>
        </p:spPr>
      </p:pic>
      <p:sp>
        <p:nvSpPr>
          <p:cNvPr id="15" name="Seta: Para a Esquerda 14">
            <a:extLst>
              <a:ext uri="{FF2B5EF4-FFF2-40B4-BE49-F238E27FC236}">
                <a16:creationId xmlns:a16="http://schemas.microsoft.com/office/drawing/2014/main" id="{3BF51BD1-7A32-47E8-AEC0-1E95B78DA376}"/>
              </a:ext>
            </a:extLst>
          </p:cNvPr>
          <p:cNvSpPr/>
          <p:nvPr/>
        </p:nvSpPr>
        <p:spPr>
          <a:xfrm>
            <a:off x="9525000" y="3411938"/>
            <a:ext cx="182882" cy="225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8541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CAA07E-9548-4E34-BC6B-182B0D440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31" y="1181104"/>
            <a:ext cx="7750770" cy="521588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696F21F-ED65-4564-8B54-EA0F64D53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25" y="5837694"/>
            <a:ext cx="2629107" cy="4342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9D31978-B29A-4CBB-AFDE-B26E4688A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148" y="6396990"/>
            <a:ext cx="3209324" cy="41615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A5EBF61-1FD9-4892-A0DE-34AFF173EC41}"/>
              </a:ext>
            </a:extLst>
          </p:cNvPr>
          <p:cNvSpPr txBox="1"/>
          <p:nvPr/>
        </p:nvSpPr>
        <p:spPr>
          <a:xfrm rot="16200000">
            <a:off x="-801529" y="2413947"/>
            <a:ext cx="3049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Balancete de razão geral</a:t>
            </a:r>
          </a:p>
        </p:txBody>
      </p:sp>
    </p:spTree>
    <p:extLst>
      <p:ext uri="{BB962C8B-B14F-4D97-AF65-F5344CB8AC3E}">
        <p14:creationId xmlns:p14="http://schemas.microsoft.com/office/powerpoint/2010/main" val="393500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E6E9358-7D13-4DFA-BE90-44728483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37" y="1154399"/>
            <a:ext cx="7919579" cy="52473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2BFDD3-751A-4123-8626-A5F716B99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42" y="5884738"/>
            <a:ext cx="2629107" cy="4342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4752A2-8757-4E63-9629-BDF932C12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732" y="6329888"/>
            <a:ext cx="3209324" cy="41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59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47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952BB6-E8A9-472F-841A-A0D109C3D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384704" cy="1546592"/>
          </a:xfrm>
        </p:spPr>
        <p:txBody>
          <a:bodyPr>
            <a:noAutofit/>
          </a:bodyPr>
          <a:lstStyle/>
          <a:p>
            <a:r>
              <a:rPr lang="pt-P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Mapas de Execução Orçamental</a:t>
            </a:r>
          </a:p>
        </p:txBody>
      </p:sp>
    </p:spTree>
    <p:extLst>
      <p:ext uri="{BB962C8B-B14F-4D97-AF65-F5344CB8AC3E}">
        <p14:creationId xmlns:p14="http://schemas.microsoft.com/office/powerpoint/2010/main" val="828690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48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9DBE16-6F59-40DB-8144-C54E38882B50}"/>
              </a:ext>
            </a:extLst>
          </p:cNvPr>
          <p:cNvSpPr txBox="1"/>
          <p:nvPr/>
        </p:nvSpPr>
        <p:spPr>
          <a:xfrm>
            <a:off x="381000" y="6356352"/>
            <a:ext cx="866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Fonte: NCP26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098CD1A-A918-420C-B31C-ED351C10F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0" r="3224" b="3083"/>
          <a:stretch/>
        </p:blipFill>
        <p:spPr>
          <a:xfrm>
            <a:off x="2405576" y="1105325"/>
            <a:ext cx="4936234" cy="567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9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49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9DBE16-6F59-40DB-8144-C54E38882B50}"/>
              </a:ext>
            </a:extLst>
          </p:cNvPr>
          <p:cNvSpPr txBox="1"/>
          <p:nvPr/>
        </p:nvSpPr>
        <p:spPr>
          <a:xfrm>
            <a:off x="366932" y="6468896"/>
            <a:ext cx="866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Fonte: NCP26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460BAF-70E8-45C4-A04B-63D41E3E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1968"/>
            <a:ext cx="9906000" cy="358998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837B35C-22AD-4E3D-893B-C201CDBA8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24" y="1141866"/>
            <a:ext cx="4385077" cy="164657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035799F-BF02-4996-B8D6-F1DC8CD3A329}"/>
              </a:ext>
            </a:extLst>
          </p:cNvPr>
          <p:cNvSpPr txBox="1"/>
          <p:nvPr/>
        </p:nvSpPr>
        <p:spPr>
          <a:xfrm>
            <a:off x="7126837" y="1595819"/>
            <a:ext cx="2658795" cy="954107"/>
          </a:xfrm>
          <a:prstGeom prst="rect">
            <a:avLst/>
          </a:prstGeom>
          <a:noFill/>
          <a:ln w="47625">
            <a:solidFill>
              <a:srgbClr val="0FBD45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/>
              <a:t>DOREC-008:</a:t>
            </a:r>
          </a:p>
          <a:p>
            <a:r>
              <a:rPr lang="pt-PT" sz="1400" dirty="0"/>
              <a:t>0151-Liquidações transitadas</a:t>
            </a:r>
          </a:p>
          <a:p>
            <a:r>
              <a:rPr lang="pt-PT" sz="1400" dirty="0"/>
              <a:t>0161-Liquidações </a:t>
            </a:r>
            <a:r>
              <a:rPr lang="pt-PT" sz="1400" dirty="0" err="1"/>
              <a:t>trans</a:t>
            </a:r>
            <a:r>
              <a:rPr lang="pt-PT" sz="1400" dirty="0"/>
              <a:t>. Anuladas</a:t>
            </a:r>
          </a:p>
          <a:p>
            <a:r>
              <a:rPr lang="pt-PT" sz="1400" dirty="0"/>
              <a:t>0173-Recebimentos diferidos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9246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5</a:t>
            </a:fld>
            <a:endParaRPr lang="pt-PT" dirty="0"/>
          </a:p>
        </p:txBody>
      </p:sp>
      <p:grpSp>
        <p:nvGrpSpPr>
          <p:cNvPr id="5" name="Grupo 3">
            <a:extLst>
              <a:ext uri="{FF2B5EF4-FFF2-40B4-BE49-F238E27FC236}">
                <a16:creationId xmlns:a16="http://schemas.microsoft.com/office/drawing/2014/main" id="{C8174CC3-87E5-499A-9506-677C105A4EA7}"/>
              </a:ext>
            </a:extLst>
          </p:cNvPr>
          <p:cNvGrpSpPr/>
          <p:nvPr/>
        </p:nvGrpSpPr>
        <p:grpSpPr>
          <a:xfrm>
            <a:off x="778991" y="2689761"/>
            <a:ext cx="4174009" cy="1478477"/>
            <a:chOff x="2107728" y="3925856"/>
            <a:chExt cx="6175987" cy="2083058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8AF2071E-89AF-4130-ADAC-DCF18E476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7" name="Picture 13">
              <a:extLst>
                <a:ext uri="{FF2B5EF4-FFF2-40B4-BE49-F238E27FC236}">
                  <a16:creationId xmlns:a16="http://schemas.microsoft.com/office/drawing/2014/main" id="{AECB78C9-D06F-427A-B13E-022483B80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1816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50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9DBE16-6F59-40DB-8144-C54E38882B50}"/>
              </a:ext>
            </a:extLst>
          </p:cNvPr>
          <p:cNvSpPr txBox="1"/>
          <p:nvPr/>
        </p:nvSpPr>
        <p:spPr>
          <a:xfrm>
            <a:off x="381000" y="6356352"/>
            <a:ext cx="866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Fonte: NCP26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902485-9025-4A98-8633-A8628520A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" y="1725676"/>
            <a:ext cx="9570660" cy="26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07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9DBE16-6F59-40DB-8144-C54E38882B50}"/>
              </a:ext>
            </a:extLst>
          </p:cNvPr>
          <p:cNvSpPr txBox="1"/>
          <p:nvPr/>
        </p:nvSpPr>
        <p:spPr>
          <a:xfrm>
            <a:off x="366932" y="6468896"/>
            <a:ext cx="866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Fonte: NCP26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0355B6-DA4E-4C8B-A3B9-25222D37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9796"/>
            <a:ext cx="9906000" cy="31756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5F43A4A-169A-4AD9-8B1F-C8C56C49E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144" y="1126041"/>
            <a:ext cx="3995078" cy="20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70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52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D614F-CE16-400E-BB4C-0B2C6DC20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772" y="1716258"/>
            <a:ext cx="4629169" cy="3826413"/>
          </a:xfrm>
        </p:spPr>
        <p:txBody>
          <a:bodyPr>
            <a:normAutofit fontScale="90000"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  <a:t>Processo de conferência dos mapas orçamentais</a:t>
            </a:r>
            <a:b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</a:br>
            <a:b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</a:b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  <a:t>(Sugestão)</a:t>
            </a:r>
            <a:b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</a:br>
            <a:endParaRPr lang="pt-P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3723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53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381000" y="1090574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Exportar os mapas orçamentais e o balancete de razão geral para Excel 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D3CE7FD-B4EA-4BC5-95AC-51565788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5" y="1683832"/>
            <a:ext cx="3247563" cy="233759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63059C3-F153-435A-B2D6-A0CD31BD3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351" y="1949642"/>
            <a:ext cx="4345111" cy="196812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3715DD0-DE0C-4750-9F6C-E1B919BFF9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41"/>
          <a:stretch/>
        </p:blipFill>
        <p:spPr>
          <a:xfrm>
            <a:off x="5011964" y="4432906"/>
            <a:ext cx="4345111" cy="183467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385BE3D-3100-4264-A4DB-AB4C0B78B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45" y="4432906"/>
            <a:ext cx="4447713" cy="191522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556DDD08-30B4-4B5B-A54A-978F6F38FA10}"/>
              </a:ext>
            </a:extLst>
          </p:cNvPr>
          <p:cNvSpPr/>
          <p:nvPr/>
        </p:nvSpPr>
        <p:spPr>
          <a:xfrm>
            <a:off x="464427" y="1688960"/>
            <a:ext cx="255782" cy="260682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324E6F7-364F-477B-90AA-A898DFF205B1}"/>
              </a:ext>
            </a:extLst>
          </p:cNvPr>
          <p:cNvSpPr/>
          <p:nvPr/>
        </p:nvSpPr>
        <p:spPr>
          <a:xfrm>
            <a:off x="5063434" y="1631869"/>
            <a:ext cx="255782" cy="260682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E63A7D3-E167-459E-8D7C-06E5A5E1FF60}"/>
              </a:ext>
            </a:extLst>
          </p:cNvPr>
          <p:cNvSpPr/>
          <p:nvPr/>
        </p:nvSpPr>
        <p:spPr>
          <a:xfrm>
            <a:off x="5000427" y="4127961"/>
            <a:ext cx="255782" cy="260682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13336A6-EBF5-4131-8241-317FEFC6BD51}"/>
              </a:ext>
            </a:extLst>
          </p:cNvPr>
          <p:cNvSpPr/>
          <p:nvPr/>
        </p:nvSpPr>
        <p:spPr>
          <a:xfrm>
            <a:off x="464427" y="4127961"/>
            <a:ext cx="255782" cy="260682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C1A03A4-B517-4EC6-9E85-26CC200CB4C1}"/>
              </a:ext>
            </a:extLst>
          </p:cNvPr>
          <p:cNvSpPr/>
          <p:nvPr/>
        </p:nvSpPr>
        <p:spPr>
          <a:xfrm>
            <a:off x="8236907" y="1478953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>
                <a:solidFill>
                  <a:schemeClr val="bg1"/>
                </a:solidFill>
              </a:rPr>
              <a:t>Processo de produção dos ficheiros CSV</a:t>
            </a:r>
          </a:p>
        </p:txBody>
      </p:sp>
    </p:spTree>
    <p:extLst>
      <p:ext uri="{BB962C8B-B14F-4D97-AF65-F5344CB8AC3E}">
        <p14:creationId xmlns:p14="http://schemas.microsoft.com/office/powerpoint/2010/main" val="3792038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54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E14E70D-EDF8-4160-B3C1-AC7225C8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0" y="1529094"/>
            <a:ext cx="8213776" cy="532890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C1A03A4-B517-4EC6-9E85-26CC200CB4C1}"/>
              </a:ext>
            </a:extLst>
          </p:cNvPr>
          <p:cNvSpPr/>
          <p:nvPr/>
        </p:nvSpPr>
        <p:spPr>
          <a:xfrm>
            <a:off x="7864007" y="1770509"/>
            <a:ext cx="1913039" cy="620998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b="1" dirty="0">
                <a:solidFill>
                  <a:schemeClr val="bg1"/>
                </a:solidFill>
              </a:rPr>
              <a:t>Balancete de Razão Geral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0A2655F-2FA1-4452-9D12-53767E91C239}"/>
              </a:ext>
            </a:extLst>
          </p:cNvPr>
          <p:cNvSpPr txBox="1"/>
          <p:nvPr/>
        </p:nvSpPr>
        <p:spPr>
          <a:xfrm>
            <a:off x="381000" y="1090574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Exportar os mapas orçamentais e o balancete de razão geral para Excel .</a:t>
            </a:r>
          </a:p>
        </p:txBody>
      </p:sp>
    </p:spTree>
    <p:extLst>
      <p:ext uri="{BB962C8B-B14F-4D97-AF65-F5344CB8AC3E}">
        <p14:creationId xmlns:p14="http://schemas.microsoft.com/office/powerpoint/2010/main" val="21467070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381000" y="1105673"/>
            <a:ext cx="943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No Excel, através da função </a:t>
            </a:r>
            <a:r>
              <a:rPr lang="pt-PT" b="1" dirty="0"/>
              <a:t>PROCV</a:t>
            </a:r>
            <a:r>
              <a:rPr lang="pt-PT" dirty="0"/>
              <a:t>, validar os totais dos mapas orçamentais com o balancete, neste caso </a:t>
            </a:r>
            <a:r>
              <a:rPr lang="pt-PT" b="1" dirty="0"/>
              <a:t>DOREC</a:t>
            </a:r>
            <a:r>
              <a:rPr lang="pt-PT" dirty="0"/>
              <a:t> </a:t>
            </a:r>
            <a:r>
              <a:rPr lang="pt-PT" i="1" dirty="0" err="1"/>
              <a:t>vs</a:t>
            </a:r>
            <a:r>
              <a:rPr lang="pt-PT" dirty="0"/>
              <a:t> </a:t>
            </a:r>
            <a:r>
              <a:rPr lang="pt-PT" b="1" dirty="0"/>
              <a:t>Balancete de Razão Geral</a:t>
            </a:r>
            <a:r>
              <a:rPr lang="pt-PT" dirty="0"/>
              <a:t>.</a:t>
            </a:r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BB239B69-ECB3-409D-BE96-6758C4451B52}"/>
              </a:ext>
            </a:extLst>
          </p:cNvPr>
          <p:cNvSpPr/>
          <p:nvPr/>
        </p:nvSpPr>
        <p:spPr>
          <a:xfrm>
            <a:off x="4040973" y="5765288"/>
            <a:ext cx="500729" cy="3315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4CEE509-FB6C-4C79-BFAC-AED3C59DC28D}"/>
              </a:ext>
            </a:extLst>
          </p:cNvPr>
          <p:cNvSpPr txBox="1"/>
          <p:nvPr/>
        </p:nvSpPr>
        <p:spPr>
          <a:xfrm>
            <a:off x="89612" y="6171686"/>
            <a:ext cx="934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Por exemplo, esta entidade ainda não efetuou o registo contabilístico das liquidações transitadas!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28D550F-833A-450C-B5A7-30688781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5" y="1911920"/>
            <a:ext cx="9814043" cy="384040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BFBD6E6-12CC-4180-BDE7-9EA51F2910B9}"/>
              </a:ext>
            </a:extLst>
          </p:cNvPr>
          <p:cNvSpPr/>
          <p:nvPr/>
        </p:nvSpPr>
        <p:spPr>
          <a:xfrm>
            <a:off x="7906043" y="1492561"/>
            <a:ext cx="1914025" cy="3765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bg1"/>
                </a:solidFill>
              </a:rPr>
              <a:t>Ficheiro CSV do </a:t>
            </a:r>
            <a:r>
              <a:rPr lang="pt-PT" sz="1400" b="1" dirty="0">
                <a:solidFill>
                  <a:schemeClr val="bg1"/>
                </a:solidFill>
              </a:rPr>
              <a:t>DOREC</a:t>
            </a:r>
          </a:p>
        </p:txBody>
      </p:sp>
    </p:spTree>
    <p:extLst>
      <p:ext uri="{BB962C8B-B14F-4D97-AF65-F5344CB8AC3E}">
        <p14:creationId xmlns:p14="http://schemas.microsoft.com/office/powerpoint/2010/main" val="1757753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381000" y="1091689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Verificar se as regras de validação dos ficheiros estão a ser cumpridas.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F77B8C-28A4-42F1-BF57-B1CDAAB31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96" y="1494375"/>
            <a:ext cx="6952623" cy="522710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1C0B3A9-CA27-4FC9-BCA7-74BD73C9ED6B}"/>
              </a:ext>
            </a:extLst>
          </p:cNvPr>
          <p:cNvSpPr/>
          <p:nvPr/>
        </p:nvSpPr>
        <p:spPr>
          <a:xfrm>
            <a:off x="8236907" y="1343580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Regras de Validação do DOREC</a:t>
            </a:r>
          </a:p>
        </p:txBody>
      </p:sp>
    </p:spTree>
    <p:extLst>
      <p:ext uri="{BB962C8B-B14F-4D97-AF65-F5344CB8AC3E}">
        <p14:creationId xmlns:p14="http://schemas.microsoft.com/office/powerpoint/2010/main" val="2347703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57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255974" y="1077621"/>
            <a:ext cx="95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No Excel, através da função </a:t>
            </a:r>
            <a:r>
              <a:rPr lang="pt-PT" b="1" dirty="0"/>
              <a:t>PROCV</a:t>
            </a:r>
            <a:r>
              <a:rPr lang="pt-PT" dirty="0"/>
              <a:t> validar os totais dos mapas orçamentais com o balancete.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1F09B7C-8545-4FC0-AF5C-28C428F09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" y="2034491"/>
            <a:ext cx="9706708" cy="3284303"/>
          </a:xfrm>
          <a:prstGeom prst="rect">
            <a:avLst/>
          </a:prstGeom>
        </p:spPr>
      </p:pic>
      <p:sp>
        <p:nvSpPr>
          <p:cNvPr id="8" name="Seta: Para Cima 7">
            <a:extLst>
              <a:ext uri="{FF2B5EF4-FFF2-40B4-BE49-F238E27FC236}">
                <a16:creationId xmlns:a16="http://schemas.microsoft.com/office/drawing/2014/main" id="{88EB4428-DCE7-44E8-A393-E2BC620A6ED4}"/>
              </a:ext>
            </a:extLst>
          </p:cNvPr>
          <p:cNvSpPr/>
          <p:nvPr/>
        </p:nvSpPr>
        <p:spPr>
          <a:xfrm>
            <a:off x="2039814" y="5318794"/>
            <a:ext cx="436099" cy="322351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6FCEB7F-59E9-4C9C-B047-1B3DD6A9BC5D}"/>
              </a:ext>
            </a:extLst>
          </p:cNvPr>
          <p:cNvSpPr txBox="1"/>
          <p:nvPr/>
        </p:nvSpPr>
        <p:spPr>
          <a:xfrm>
            <a:off x="1365150" y="5710021"/>
            <a:ext cx="7301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Por exemplo, esta entidade ainda não efetuou o registo contabilístico de transição de saldos (obrigações) para o período seguinte (2017 para 2018)!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0DCF44A-B235-4044-B179-00BA7CD11335}"/>
              </a:ext>
            </a:extLst>
          </p:cNvPr>
          <p:cNvSpPr/>
          <p:nvPr/>
        </p:nvSpPr>
        <p:spPr>
          <a:xfrm>
            <a:off x="7695029" y="1643264"/>
            <a:ext cx="2110156" cy="356789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bg1"/>
                </a:solidFill>
              </a:rPr>
              <a:t>Ficheiro CSV do </a:t>
            </a:r>
            <a:r>
              <a:rPr lang="pt-PT" sz="1400" b="1" dirty="0">
                <a:solidFill>
                  <a:schemeClr val="bg1"/>
                </a:solidFill>
              </a:rPr>
              <a:t>DODES</a:t>
            </a:r>
          </a:p>
        </p:txBody>
      </p:sp>
    </p:spTree>
    <p:extLst>
      <p:ext uri="{BB962C8B-B14F-4D97-AF65-F5344CB8AC3E}">
        <p14:creationId xmlns:p14="http://schemas.microsoft.com/office/powerpoint/2010/main" val="1828966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58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1A4A91-645D-4045-AE3E-68A7B172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6" y="1277055"/>
            <a:ext cx="9455059" cy="389863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62D62F-EE9A-41ED-8B4D-D365C614FD19}"/>
              </a:ext>
            </a:extLst>
          </p:cNvPr>
          <p:cNvSpPr txBox="1"/>
          <p:nvPr/>
        </p:nvSpPr>
        <p:spPr>
          <a:xfrm>
            <a:off x="182880" y="5233174"/>
            <a:ext cx="9537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Se as rubricas </a:t>
            </a:r>
            <a:r>
              <a:rPr lang="pt-PT" b="1" dirty="0"/>
              <a:t>extraorçamentais</a:t>
            </a:r>
            <a:r>
              <a:rPr lang="pt-PT" dirty="0"/>
              <a:t> forem inseridas no orçamento, junto com as rubricas orçamentais, ao efetuar os movimentos de aprovação do orçamento, transferência para Previsões por Liquidar (RECEITA) e transferência para Dotações Disponíveis, os valores das rubricas extraorçamentais também vão ser transferidos!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4A17E43-1136-42CE-A456-ACA986A46F67}"/>
              </a:ext>
            </a:extLst>
          </p:cNvPr>
          <p:cNvSpPr/>
          <p:nvPr/>
        </p:nvSpPr>
        <p:spPr>
          <a:xfrm>
            <a:off x="8123070" y="1287149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b="1" dirty="0">
                <a:solidFill>
                  <a:schemeClr val="bg1"/>
                </a:solidFill>
              </a:rPr>
              <a:t>Orçamento</a:t>
            </a:r>
          </a:p>
        </p:txBody>
      </p:sp>
    </p:spTree>
    <p:extLst>
      <p:ext uri="{BB962C8B-B14F-4D97-AF65-F5344CB8AC3E}">
        <p14:creationId xmlns:p14="http://schemas.microsoft.com/office/powerpoint/2010/main" val="1642619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59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381000" y="1072601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Verificar se as regras de validação dos ficheiros estão a ser cumpridas.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F68A440-6984-4345-A9F9-B9A28B237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73" y="1498045"/>
            <a:ext cx="7756982" cy="196338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CEC33EB-D92E-4C1D-93FF-DE96F1C24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673" y="3573654"/>
            <a:ext cx="7756982" cy="299335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2E7A0C-B93F-4444-8124-6FD03C1C0341}"/>
              </a:ext>
            </a:extLst>
          </p:cNvPr>
          <p:cNvSpPr/>
          <p:nvPr/>
        </p:nvSpPr>
        <p:spPr>
          <a:xfrm>
            <a:off x="8236907" y="1343580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Regras de Validação do DODES</a:t>
            </a:r>
          </a:p>
        </p:txBody>
      </p:sp>
    </p:spTree>
    <p:extLst>
      <p:ext uri="{BB962C8B-B14F-4D97-AF65-F5344CB8AC3E}">
        <p14:creationId xmlns:p14="http://schemas.microsoft.com/office/powerpoint/2010/main" val="307177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854629">
            <a:off x="3647227" y="1132281"/>
            <a:ext cx="57050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b="1" dirty="0">
                <a:solidFill>
                  <a:schemeClr val="bg1">
                    <a:lumMod val="95000"/>
                  </a:schemeClr>
                </a:solidFill>
              </a:rPr>
              <a:t>RHV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6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898686" y="693241"/>
            <a:ext cx="5939161" cy="5045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 Técnica nº 1 UNILEO : Procedimentos operacionais de registo e controlo de vencimentos. 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Gestão de Entidades Externas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Integração de Erros/Negativos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Geração de Ficheiros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Questões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75" y="4184681"/>
            <a:ext cx="2586707" cy="25867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70F51E1-7BA2-49F0-BAC8-9329B705A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347" y="1464439"/>
            <a:ext cx="4286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88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60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196948" y="1077621"/>
            <a:ext cx="9589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No Excel, proceder à comparação entre os valores do </a:t>
            </a:r>
            <a:r>
              <a:rPr lang="pt-PT" b="1" dirty="0"/>
              <a:t>DDORC</a:t>
            </a:r>
            <a:r>
              <a:rPr lang="pt-PT" dirty="0"/>
              <a:t>, do </a:t>
            </a:r>
            <a:r>
              <a:rPr lang="pt-PT" b="1" dirty="0"/>
              <a:t>DOREC</a:t>
            </a:r>
            <a:r>
              <a:rPr lang="pt-PT" dirty="0"/>
              <a:t> e do </a:t>
            </a:r>
            <a:r>
              <a:rPr lang="pt-PT" b="1" dirty="0"/>
              <a:t>DODES</a:t>
            </a:r>
            <a:r>
              <a:rPr lang="pt-PT" dirty="0"/>
              <a:t>. A soma do total da receita, por fonte de financiamento, tem que coincidir com o total do DOREC, assim como a despesa com o DODES. </a:t>
            </a:r>
            <a:r>
              <a:rPr lang="pt-PT" b="1" dirty="0">
                <a:solidFill>
                  <a:srgbClr val="EC9D2E"/>
                </a:solidFill>
              </a:rPr>
              <a:t>As Operações de Tesouraria só são consideradas no DDORC.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ECE7801-87C6-483F-8005-81E538A9A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3" y="2370343"/>
            <a:ext cx="9653453" cy="435113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F0423BA-729C-4603-BAF2-012DD22E368A}"/>
              </a:ext>
            </a:extLst>
          </p:cNvPr>
          <p:cNvSpPr/>
          <p:nvPr/>
        </p:nvSpPr>
        <p:spPr>
          <a:xfrm>
            <a:off x="7520085" y="2020237"/>
            <a:ext cx="2228850" cy="350106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bg1"/>
                </a:solidFill>
              </a:rPr>
              <a:t>Ficheiro CSV do </a:t>
            </a:r>
            <a:r>
              <a:rPr lang="pt-PT" sz="1400" b="1" dirty="0">
                <a:solidFill>
                  <a:schemeClr val="bg1"/>
                </a:solidFill>
              </a:rPr>
              <a:t>DDORC</a:t>
            </a:r>
          </a:p>
        </p:txBody>
      </p:sp>
    </p:spTree>
    <p:extLst>
      <p:ext uri="{BB962C8B-B14F-4D97-AF65-F5344CB8AC3E}">
        <p14:creationId xmlns:p14="http://schemas.microsoft.com/office/powerpoint/2010/main" val="2014581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690488" y="1077621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Verificar se as regras de validação dos ficheiros estão a se cumpridas.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4EE0D4-4880-4567-92AD-A64EB07D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54" y="1593852"/>
            <a:ext cx="9229725" cy="47625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1F8591A-B75E-4907-958C-BB2C898DEB26}"/>
              </a:ext>
            </a:extLst>
          </p:cNvPr>
          <p:cNvSpPr/>
          <p:nvPr/>
        </p:nvSpPr>
        <p:spPr>
          <a:xfrm>
            <a:off x="7981557" y="1556235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Regras de Validação do DDORC</a:t>
            </a:r>
          </a:p>
        </p:txBody>
      </p:sp>
    </p:spTree>
    <p:extLst>
      <p:ext uri="{BB962C8B-B14F-4D97-AF65-F5344CB8AC3E}">
        <p14:creationId xmlns:p14="http://schemas.microsoft.com/office/powerpoint/2010/main" val="2361336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62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690488" y="1077621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Exportar ficheiros para Excel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3C0004-28A5-441D-AD75-F2CA1611A2D0}"/>
              </a:ext>
            </a:extLst>
          </p:cNvPr>
          <p:cNvSpPr txBox="1"/>
          <p:nvPr/>
        </p:nvSpPr>
        <p:spPr>
          <a:xfrm>
            <a:off x="790113" y="1704513"/>
            <a:ext cx="8487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/>
              <a:t>Balancete de Razão Geral  </a:t>
            </a:r>
            <a:r>
              <a:rPr lang="pt-PT" dirty="0">
                <a:sym typeface="Wingdings" panose="05000000000000000000" pitchFamily="2" charset="2"/>
              </a:rPr>
              <a:t> Menu de Contabilidade Geral</a:t>
            </a:r>
          </a:p>
          <a:p>
            <a:endParaRPr lang="pt-P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/>
              <a:t>Extratos por tipo de documento </a:t>
            </a:r>
            <a:r>
              <a:rPr lang="pt-PT" dirty="0">
                <a:sym typeface="Wingdings" panose="05000000000000000000" pitchFamily="2" charset="2"/>
              </a:rPr>
              <a:t> Menu de Contabilidade Geral</a:t>
            </a:r>
          </a:p>
          <a:p>
            <a:endParaRPr lang="pt-P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/>
              <a:t>Mapas orçamentais (S3CP) </a:t>
            </a:r>
            <a:r>
              <a:rPr lang="pt-PT" dirty="0">
                <a:sym typeface="Wingdings" panose="05000000000000000000" pitchFamily="2" charset="2"/>
              </a:rPr>
              <a:t> Menu SNC-AP</a:t>
            </a:r>
          </a:p>
          <a:p>
            <a:endParaRPr lang="pt-PT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/>
              <a:t>Balancetes da Contabilidade Orçamental (receita e despesa) </a:t>
            </a:r>
            <a:r>
              <a:rPr lang="pt-PT" dirty="0">
                <a:sym typeface="Wingdings" panose="05000000000000000000" pitchFamily="2" charset="2"/>
              </a:rPr>
              <a:t> Menu SNC-AP</a:t>
            </a:r>
            <a:endParaRPr lang="pt-PT" dirty="0"/>
          </a:p>
          <a:p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5D6F7B5-6DCB-43EE-9A99-26C492DFD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51" y="4270397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45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63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D614F-CE16-400E-BB4C-0B2C6DC20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45" y="2711547"/>
            <a:ext cx="5486399" cy="1434905"/>
          </a:xfrm>
        </p:spPr>
        <p:txBody>
          <a:bodyPr>
            <a:norm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  <a:t>Ativos Não Correntes</a:t>
            </a:r>
            <a:endParaRPr lang="pt-P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84053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64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0B653EA-6EE5-4668-BE27-7CFDCE8E0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47" y="1165819"/>
            <a:ext cx="9448143" cy="482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083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C19AA88-25AD-4108-B6D5-ADFC2324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5" y="1173460"/>
            <a:ext cx="9444051" cy="52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242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EAC0F5-0C59-4E7E-B055-61ACA8101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6" y="1191536"/>
            <a:ext cx="9355015" cy="503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012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67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8C44C1-6AAC-4BB7-8FC6-EFC6EB1B3CEF}"/>
              </a:ext>
            </a:extLst>
          </p:cNvPr>
          <p:cNvSpPr txBox="1"/>
          <p:nvPr/>
        </p:nvSpPr>
        <p:spPr>
          <a:xfrm>
            <a:off x="381000" y="1294228"/>
            <a:ext cx="91896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As transações relacionadas com Ativos Não Correntes (AFT, AI, PI) registadas através de processos de execução orçamental (ciclo da receita e ciclo da despesa), são vertidas automaticamente nos mapas AFT, AI e PI). </a:t>
            </a:r>
          </a:p>
          <a:p>
            <a:pPr algn="just"/>
            <a:r>
              <a:rPr lang="pt-PT" dirty="0"/>
              <a:t>Exemplo: Compras e alienação de AFT.</a:t>
            </a:r>
          </a:p>
          <a:p>
            <a:pPr algn="just"/>
            <a:endParaRPr lang="pt-PT" dirty="0"/>
          </a:p>
          <a:p>
            <a:pPr algn="just"/>
            <a:r>
              <a:rPr lang="pt-PT" dirty="0"/>
              <a:t>Todas as transações que não são registadas por processos de execução orçamental (ciclo da receita e ciclo da despesa), têm </a:t>
            </a:r>
            <a:r>
              <a:rPr lang="pt-PT" b="1" dirty="0">
                <a:solidFill>
                  <a:srgbClr val="EC9D2E"/>
                </a:solidFill>
              </a:rPr>
              <a:t>obrigatoriamente</a:t>
            </a:r>
            <a:r>
              <a:rPr lang="pt-PT" dirty="0"/>
              <a:t> que ser registadas no menu de recolha de movimentos de Ativos Não Correntes: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0F621EB-CA96-44E3-B785-F0782733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4069814"/>
            <a:ext cx="63531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25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68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9B2673A-8BCC-4880-83C1-9218ACDC5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08" y="1209821"/>
            <a:ext cx="5148776" cy="26371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3CB3393-90E8-4554-B572-44A3EED4A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116" y="3981008"/>
            <a:ext cx="6680629" cy="274046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DF2A3EC-2488-4224-B073-C285770B3F51}"/>
              </a:ext>
            </a:extLst>
          </p:cNvPr>
          <p:cNvSpPr txBox="1"/>
          <p:nvPr/>
        </p:nvSpPr>
        <p:spPr>
          <a:xfrm>
            <a:off x="5514535" y="1512747"/>
            <a:ext cx="36842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No menu de recolha de Ativos Não Correntes tem que se indicar o tipo de transação que se pretende registar. De acordo com o tipo de transação selecionado o mapa será corretamente preenchido com a natureza da transação.</a:t>
            </a:r>
          </a:p>
        </p:txBody>
      </p:sp>
    </p:spTree>
    <p:extLst>
      <p:ext uri="{BB962C8B-B14F-4D97-AF65-F5344CB8AC3E}">
        <p14:creationId xmlns:p14="http://schemas.microsoft.com/office/powerpoint/2010/main" val="41646096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69</a:t>
            </a:fld>
            <a:endParaRPr lang="pt-PT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742B38A-472D-455C-B0E4-84D997E46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95" y="1661311"/>
            <a:ext cx="3096991" cy="35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4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08" y="3311695"/>
            <a:ext cx="5629892" cy="3265884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7E1BD3-B24C-4426-A36A-E3FF40CB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26582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7</a:t>
            </a:fld>
            <a:endParaRPr lang="pt-PT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Gestão de Entidades Externas</a:t>
            </a:r>
          </a:p>
        </p:txBody>
      </p:sp>
      <p:sp>
        <p:nvSpPr>
          <p:cNvPr id="2" name="Rectangle 1"/>
          <p:cNvSpPr/>
          <p:nvPr/>
        </p:nvSpPr>
        <p:spPr>
          <a:xfrm>
            <a:off x="77332" y="1878733"/>
            <a:ext cx="92296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6"/>
                </a:solidFill>
              </a:rPr>
              <a:t>Objetivo:  Agregar as entidades de desconto do RHV em entidades externas para pagamento. </a:t>
            </a:r>
            <a:endParaRPr lang="en-US" sz="16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6539" y="2656715"/>
            <a:ext cx="4376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6"/>
                </a:solidFill>
              </a:rPr>
              <a:t>Não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alterar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códigos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nem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descrições</a:t>
            </a:r>
            <a:r>
              <a:rPr lang="en-US" sz="1600" b="1" dirty="0">
                <a:solidFill>
                  <a:schemeClr val="accent6"/>
                </a:solidFill>
              </a:rPr>
              <a:t> do RHV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784330" y="4220308"/>
            <a:ext cx="493024" cy="210809"/>
          </a:xfrm>
          <a:prstGeom prst="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25628" y="3353899"/>
            <a:ext cx="24172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As datas início devem ser as que pretendem que a funcionalidade passe a ficar disponível.</a:t>
            </a:r>
            <a:endParaRPr lang="en-US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6625628" y="4880249"/>
            <a:ext cx="2681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/>
              <a:t>Usar</a:t>
            </a:r>
            <a:r>
              <a:rPr lang="en-US" sz="1600" dirty="0"/>
              <a:t> a </a:t>
            </a:r>
            <a:r>
              <a:rPr lang="en-US" sz="1600" dirty="0" err="1"/>
              <a:t>entidade</a:t>
            </a:r>
            <a:r>
              <a:rPr lang="en-US" sz="1600" dirty="0"/>
              <a:t> 9990000110 para a </a:t>
            </a:r>
            <a:r>
              <a:rPr lang="en-US" sz="1600" dirty="0" err="1"/>
              <a:t>entidade</a:t>
            </a:r>
            <a:r>
              <a:rPr lang="en-US" sz="1600" dirty="0"/>
              <a:t> </a:t>
            </a:r>
            <a:r>
              <a:rPr lang="en-US" sz="1600" dirty="0" err="1"/>
              <a:t>desconto</a:t>
            </a:r>
            <a:r>
              <a:rPr lang="en-US" sz="1600" dirty="0"/>
              <a:t> 111, </a:t>
            </a:r>
            <a:r>
              <a:rPr lang="en-US" sz="1600" dirty="0" err="1"/>
              <a:t>mantendo</a:t>
            </a:r>
            <a:r>
              <a:rPr lang="en-US" sz="1600" dirty="0"/>
              <a:t> a </a:t>
            </a:r>
            <a:r>
              <a:rPr lang="en-US" sz="1600" dirty="0" err="1"/>
              <a:t>mesma</a:t>
            </a:r>
            <a:r>
              <a:rPr lang="en-US" sz="1600" dirty="0"/>
              <a:t> da </a:t>
            </a:r>
            <a:r>
              <a:rPr lang="en-US" sz="1600" dirty="0" err="1"/>
              <a:t>entidade</a:t>
            </a:r>
            <a:r>
              <a:rPr lang="en-US" sz="1600" dirty="0"/>
              <a:t> </a:t>
            </a:r>
            <a:r>
              <a:rPr lang="en-US" sz="1600" dirty="0" err="1"/>
              <a:t>desconto</a:t>
            </a:r>
            <a:r>
              <a:rPr lang="en-US" sz="1600" dirty="0"/>
              <a:t> 110.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85561" y="2656715"/>
            <a:ext cx="157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ED883D"/>
                </a:solidFill>
              </a:rPr>
              <a:t>Caso</a:t>
            </a:r>
            <a:r>
              <a:rPr lang="en-US" b="1" dirty="0">
                <a:solidFill>
                  <a:srgbClr val="ED883D"/>
                </a:solidFill>
              </a:rPr>
              <a:t> de </a:t>
            </a:r>
            <a:r>
              <a:rPr lang="en-US" b="1" dirty="0" err="1">
                <a:solidFill>
                  <a:srgbClr val="ED883D"/>
                </a:solidFill>
              </a:rPr>
              <a:t>uso</a:t>
            </a:r>
            <a:r>
              <a:rPr lang="en-US" b="1" dirty="0">
                <a:solidFill>
                  <a:srgbClr val="ED883D"/>
                </a:solidFill>
              </a:rPr>
              <a:t> 1: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2" name="Round Diagonal Corner Rectangle 21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Diagonal Corner Rectangle 22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Diagonal Corner Rectangle 24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Entidades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CC017ACA-A381-41F6-99A0-6EA7DA752E6D}"/>
              </a:ext>
            </a:extLst>
          </p:cNvPr>
          <p:cNvSpPr/>
          <p:nvPr/>
        </p:nvSpPr>
        <p:spPr>
          <a:xfrm>
            <a:off x="336951" y="5198013"/>
            <a:ext cx="217537" cy="140677"/>
          </a:xfrm>
          <a:prstGeom prst="rightArrow">
            <a:avLst/>
          </a:prstGeom>
          <a:solidFill>
            <a:srgbClr val="EC9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98BAE20C-3E7D-41F8-A09A-39DF20014E1E}"/>
              </a:ext>
            </a:extLst>
          </p:cNvPr>
          <p:cNvSpPr/>
          <p:nvPr/>
        </p:nvSpPr>
        <p:spPr>
          <a:xfrm>
            <a:off x="329916" y="5449999"/>
            <a:ext cx="217537" cy="140677"/>
          </a:xfrm>
          <a:prstGeom prst="rightArrow">
            <a:avLst/>
          </a:prstGeom>
          <a:solidFill>
            <a:srgbClr val="EC9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52128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5EFA2-E6E0-4AE2-9209-93EC93BFB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Obrigado a todos!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F54BE5-E3E9-40F6-BFEF-214DDBBCC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82" y="4616388"/>
            <a:ext cx="2008236" cy="201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371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7E1BD3-B24C-4426-A36A-E3FF40CB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44688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8</a:t>
            </a:fld>
            <a:endParaRPr lang="pt-PT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Gestão de Entidades Externas</a:t>
            </a:r>
          </a:p>
        </p:txBody>
      </p:sp>
      <p:sp>
        <p:nvSpPr>
          <p:cNvPr id="2" name="Rectangle 1"/>
          <p:cNvSpPr/>
          <p:nvPr/>
        </p:nvSpPr>
        <p:spPr>
          <a:xfrm>
            <a:off x="448524" y="1754146"/>
            <a:ext cx="92296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6"/>
                </a:solidFill>
              </a:rPr>
              <a:t>Objetivo:  Agregar as entidades de desconto do RHV em entidades externas para pagamento.</a:t>
            </a:r>
            <a:endParaRPr lang="en-US" sz="16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561" y="2344928"/>
            <a:ext cx="157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ED883D"/>
                </a:solidFill>
              </a:rPr>
              <a:t>Caso</a:t>
            </a:r>
            <a:r>
              <a:rPr lang="en-US" b="1" dirty="0">
                <a:solidFill>
                  <a:srgbClr val="ED883D"/>
                </a:solidFill>
              </a:rPr>
              <a:t> de </a:t>
            </a:r>
            <a:r>
              <a:rPr lang="en-US" b="1" dirty="0" err="1">
                <a:solidFill>
                  <a:srgbClr val="ED883D"/>
                </a:solidFill>
              </a:rPr>
              <a:t>uso</a:t>
            </a:r>
            <a:r>
              <a:rPr lang="en-US" b="1" dirty="0">
                <a:solidFill>
                  <a:srgbClr val="ED883D"/>
                </a:solidFill>
              </a:rPr>
              <a:t> 2: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63588" y="2338450"/>
            <a:ext cx="446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6"/>
                </a:solidFill>
              </a:rPr>
              <a:t>Alterar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códigos</a:t>
            </a:r>
            <a:r>
              <a:rPr lang="en-US" sz="1600" b="1" dirty="0">
                <a:solidFill>
                  <a:schemeClr val="accent6"/>
                </a:solidFill>
              </a:rPr>
              <a:t> e </a:t>
            </a:r>
            <a:r>
              <a:rPr lang="en-US" sz="1600" b="1" dirty="0" err="1">
                <a:solidFill>
                  <a:schemeClr val="accent6"/>
                </a:solidFill>
              </a:rPr>
              <a:t>descrições</a:t>
            </a:r>
            <a:r>
              <a:rPr lang="en-US" sz="1600" b="1" dirty="0">
                <a:solidFill>
                  <a:schemeClr val="accent6"/>
                </a:solidFill>
              </a:rPr>
              <a:t> do RHV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561" y="2838041"/>
            <a:ext cx="109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883D"/>
                </a:solidFill>
              </a:rPr>
              <a:t>1º </a:t>
            </a:r>
            <a:r>
              <a:rPr lang="en-US" dirty="0" err="1">
                <a:solidFill>
                  <a:srgbClr val="ED883D"/>
                </a:solidFill>
              </a:rPr>
              <a:t>Passo</a:t>
            </a:r>
            <a:endParaRPr lang="en-US" dirty="0">
              <a:solidFill>
                <a:srgbClr val="ED883D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6217" y="3188117"/>
            <a:ext cx="3145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Parametrizar</a:t>
            </a:r>
            <a:r>
              <a:rPr lang="en-US" sz="1600" dirty="0"/>
              <a:t> as </a:t>
            </a:r>
            <a:r>
              <a:rPr lang="en-US" sz="1600" dirty="0" err="1"/>
              <a:t>entidades</a:t>
            </a:r>
            <a:r>
              <a:rPr lang="en-US" sz="1600" dirty="0"/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66784" y="2838041"/>
            <a:ext cx="109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883D"/>
                </a:solidFill>
              </a:rPr>
              <a:t>2º </a:t>
            </a:r>
            <a:r>
              <a:rPr lang="en-US" dirty="0" err="1">
                <a:solidFill>
                  <a:srgbClr val="ED883D"/>
                </a:solidFill>
              </a:rPr>
              <a:t>Passo</a:t>
            </a:r>
            <a:endParaRPr lang="en-US" dirty="0">
              <a:solidFill>
                <a:srgbClr val="ED883D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82597" y="3097871"/>
            <a:ext cx="5427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Associar</a:t>
            </a:r>
            <a:r>
              <a:rPr lang="en-US" sz="1600" dirty="0"/>
              <a:t> as </a:t>
            </a:r>
            <a:r>
              <a:rPr lang="en-US" sz="1600" dirty="0" err="1"/>
              <a:t>entidades</a:t>
            </a:r>
            <a:r>
              <a:rPr lang="en-US" sz="1600" dirty="0"/>
              <a:t> de </a:t>
            </a:r>
            <a:r>
              <a:rPr lang="en-US" sz="1600" dirty="0" err="1"/>
              <a:t>desconto</a:t>
            </a:r>
            <a:r>
              <a:rPr lang="en-US" sz="1600" dirty="0"/>
              <a:t> </a:t>
            </a:r>
            <a:r>
              <a:rPr lang="en-US" sz="1600" dirty="0" err="1"/>
              <a:t>às</a:t>
            </a:r>
            <a:r>
              <a:rPr lang="en-US" sz="1600" dirty="0"/>
              <a:t> </a:t>
            </a:r>
            <a:r>
              <a:rPr lang="en-US" sz="1600" dirty="0" err="1"/>
              <a:t>novas</a:t>
            </a:r>
            <a:r>
              <a:rPr lang="en-US" sz="1600" dirty="0"/>
              <a:t> </a:t>
            </a:r>
            <a:r>
              <a:rPr lang="en-US" sz="1600" dirty="0" err="1"/>
              <a:t>entidades</a:t>
            </a:r>
            <a:r>
              <a:rPr lang="en-US" sz="1600" dirty="0"/>
              <a:t> da </a:t>
            </a:r>
            <a:r>
              <a:rPr lang="en-US" sz="1600" dirty="0" err="1"/>
              <a:t>contabilidade</a:t>
            </a:r>
            <a:endParaRPr lang="en-US" sz="16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75" y="3675673"/>
            <a:ext cx="4822479" cy="2797506"/>
          </a:xfrm>
          <a:prstGeom prst="rect">
            <a:avLst/>
          </a:prstGeom>
        </p:spPr>
      </p:pic>
      <p:sp>
        <p:nvSpPr>
          <p:cNvPr id="17" name="Round Diagonal Corner Rectangle 16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8" name="Round Diagonal Corner Rectangle 27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 Diagonal Corner Rectangle 28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Diagonal Corner Rectangle 2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Entidades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A595F25-485F-4924-A836-0FFDA4EE6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45" y="3522530"/>
            <a:ext cx="3702477" cy="31917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9481" y="4144940"/>
            <a:ext cx="1392295" cy="281917"/>
          </a:xfrm>
          <a:prstGeom prst="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82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7E1BD3-B24C-4426-A36A-E3FF40CB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9</a:t>
            </a:fld>
            <a:endParaRPr lang="pt-PT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Gestão de Entidades Externas</a:t>
            </a:r>
          </a:p>
        </p:txBody>
      </p:sp>
      <p:sp>
        <p:nvSpPr>
          <p:cNvPr id="2" name="Rectangle 1"/>
          <p:cNvSpPr/>
          <p:nvPr/>
        </p:nvSpPr>
        <p:spPr>
          <a:xfrm>
            <a:off x="468706" y="1908081"/>
            <a:ext cx="922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accent6"/>
                </a:solidFill>
              </a:rPr>
              <a:t>Notas</a:t>
            </a:r>
            <a:endParaRPr lang="en-US" sz="2000" dirty="0">
              <a:solidFill>
                <a:schemeClr val="accent6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68721" y="2362475"/>
            <a:ext cx="822960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14812" y="2607402"/>
            <a:ext cx="86098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das </a:t>
            </a:r>
            <a:r>
              <a:rPr lang="en-US" dirty="0" err="1"/>
              <a:t>entidades</a:t>
            </a:r>
            <a:r>
              <a:rPr lang="en-US" dirty="0"/>
              <a:t> é </a:t>
            </a:r>
            <a:r>
              <a:rPr lang="en-US" dirty="0" err="1"/>
              <a:t>necessário</a:t>
            </a:r>
            <a:r>
              <a:rPr lang="en-US" dirty="0"/>
              <a:t> novo </a:t>
            </a:r>
            <a:r>
              <a:rPr lang="en-US" dirty="0" err="1"/>
              <a:t>calculo</a:t>
            </a:r>
            <a:r>
              <a:rPr lang="en-US" dirty="0"/>
              <a:t> da </a:t>
            </a:r>
            <a:r>
              <a:rPr lang="en-US" dirty="0" err="1"/>
              <a:t>contabilidade</a:t>
            </a:r>
            <a:r>
              <a:rPr lang="en-US" dirty="0"/>
              <a:t>;</a:t>
            </a:r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dirty="0"/>
              <a:t>As </a:t>
            </a:r>
            <a:r>
              <a:rPr lang="en-US" dirty="0" err="1"/>
              <a:t>entidades</a:t>
            </a:r>
            <a:r>
              <a:rPr lang="en-US" dirty="0"/>
              <a:t> de </a:t>
            </a:r>
            <a:r>
              <a:rPr lang="en-US" dirty="0" err="1"/>
              <a:t>desconto</a:t>
            </a:r>
            <a:r>
              <a:rPr lang="en-US" dirty="0"/>
              <a:t> : “</a:t>
            </a:r>
            <a:r>
              <a:rPr lang="en-US" dirty="0" err="1"/>
              <a:t>solicitadores</a:t>
            </a:r>
            <a:r>
              <a:rPr lang="en-US" dirty="0"/>
              <a:t>” e “</a:t>
            </a:r>
            <a:r>
              <a:rPr lang="en-US" dirty="0" err="1"/>
              <a:t>agentes</a:t>
            </a:r>
            <a:r>
              <a:rPr lang="en-US" dirty="0"/>
              <a:t> de </a:t>
            </a:r>
            <a:r>
              <a:rPr lang="en-US" dirty="0" err="1"/>
              <a:t>execução</a:t>
            </a:r>
            <a:r>
              <a:rPr lang="en-US" dirty="0"/>
              <a:t>”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implementadas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 err="1"/>
              <a:t>versões</a:t>
            </a:r>
            <a:r>
              <a:rPr lang="en-US" dirty="0"/>
              <a:t>;</a:t>
            </a:r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Clr>
                <a:srgbClr val="ED883D"/>
              </a:buClr>
            </a:pPr>
            <a:endParaRPr lang="en-US" dirty="0"/>
          </a:p>
          <a:p>
            <a:pPr>
              <a:buClr>
                <a:srgbClr val="ED883D"/>
              </a:buClr>
            </a:pPr>
            <a:endParaRPr lang="en-US" dirty="0"/>
          </a:p>
          <a:p>
            <a:pPr>
              <a:buClr>
                <a:srgbClr val="ED883D"/>
              </a:buClr>
            </a:pPr>
            <a:endParaRPr lang="en-US" dirty="0"/>
          </a:p>
          <a:p>
            <a:pPr>
              <a:buClr>
                <a:srgbClr val="ED883D"/>
              </a:buClr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dirty="0"/>
              <a:t>Outros. Ex: </a:t>
            </a:r>
            <a:r>
              <a:rPr lang="en-US" dirty="0" err="1"/>
              <a:t>estacionamentos</a:t>
            </a:r>
            <a:r>
              <a:rPr lang="en-US" dirty="0"/>
              <a:t>, </a:t>
            </a:r>
            <a:r>
              <a:rPr lang="en-US" dirty="0" err="1"/>
              <a:t>telemóveis</a:t>
            </a:r>
            <a:r>
              <a:rPr lang="en-US" dirty="0"/>
              <a:t>, etc.</a:t>
            </a:r>
          </a:p>
        </p:txBody>
      </p:sp>
      <p:sp>
        <p:nvSpPr>
          <p:cNvPr id="7" name="Round Diagonal Corner Rectangle 6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14" name="Round Diagonal Corner Rectangle 13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 Diagonal Corner Rectangle 15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Entidades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04A9F4F-B719-4D4C-BEEB-AA2FD974C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55" y="4001201"/>
            <a:ext cx="7734043" cy="18994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0326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MS">
      <a:dk1>
        <a:sysClr val="windowText" lastClr="000000"/>
      </a:dk1>
      <a:lt1>
        <a:sysClr val="window" lastClr="FFFFFF"/>
      </a:lt1>
      <a:dk2>
        <a:srgbClr val="363636"/>
      </a:dk2>
      <a:lt2>
        <a:srgbClr val="B5B6B4"/>
      </a:lt2>
      <a:accent1>
        <a:srgbClr val="A7D525"/>
      </a:accent1>
      <a:accent2>
        <a:srgbClr val="008000"/>
      </a:accent2>
      <a:accent3>
        <a:srgbClr val="E9CE05"/>
      </a:accent3>
      <a:accent4>
        <a:srgbClr val="FF6600"/>
      </a:accent4>
      <a:accent5>
        <a:srgbClr val="FF0000"/>
      </a:accent5>
      <a:accent6>
        <a:srgbClr val="5F5F5F"/>
      </a:accent6>
      <a:hlink>
        <a:srgbClr val="CC0000"/>
      </a:hlink>
      <a:folHlink>
        <a:srgbClr val="996633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3D1BB7E6EDBF1428AA40C9203BA7F35" ma:contentTypeVersion="6" ma:contentTypeDescription="Criar um novo documento." ma:contentTypeScope="" ma:versionID="cd44187d17472d14ca72571f038b8e5f">
  <xsd:schema xmlns:xsd="http://www.w3.org/2001/XMLSchema" xmlns:xs="http://www.w3.org/2001/XMLSchema" xmlns:p="http://schemas.microsoft.com/office/2006/metadata/properties" xmlns:ns2="df79a979-3d24-442b-b503-e1ce63b82194" xmlns:ns3="63896e2e-6084-477d-8657-9d7a99825f7e" targetNamespace="http://schemas.microsoft.com/office/2006/metadata/properties" ma:root="true" ma:fieldsID="94db81e559feff73471f31b8b292e288" ns2:_="" ns3:_="">
    <xsd:import namespace="df79a979-3d24-442b-b503-e1ce63b82194"/>
    <xsd:import namespace="63896e2e-6084-477d-8657-9d7a99825f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9a979-3d24-442b-b503-e1ce63b821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96e2e-6084-477d-8657-9d7a99825f7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AFD893-C063-4827-8FDD-3E36D2A37D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79a979-3d24-442b-b503-e1ce63b82194"/>
    <ds:schemaRef ds:uri="63896e2e-6084-477d-8657-9d7a99825f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63D242-E034-4F5C-BE9D-DDDA47DA356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3896e2e-6084-477d-8657-9d7a99825f7e"/>
    <ds:schemaRef ds:uri="http://purl.org/dc/elements/1.1/"/>
    <ds:schemaRef ds:uri="http://schemas.microsoft.com/office/2006/metadata/properties"/>
    <ds:schemaRef ds:uri="df79a979-3d24-442b-b503-e1ce63b82194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A3CF1BA-694D-4B50-923C-89401D736E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24534</TotalTime>
  <Words>2267</Words>
  <Application>Microsoft Office PowerPoint</Application>
  <PresentationFormat>Papel A4 (210x297 mm)</PresentationFormat>
  <Paragraphs>586</Paragraphs>
  <Slides>70</Slides>
  <Notes>19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70</vt:i4>
      </vt:variant>
    </vt:vector>
  </HeadingPairs>
  <TitlesOfParts>
    <vt:vector size="80" baseType="lpstr">
      <vt:lpstr>Arial</vt:lpstr>
      <vt:lpstr>Arial Black</vt:lpstr>
      <vt:lpstr>Calibri</vt:lpstr>
      <vt:lpstr>Calibri Light</vt:lpstr>
      <vt:lpstr>Cambria Math</vt:lpstr>
      <vt:lpstr>Century Gothic</vt:lpstr>
      <vt:lpstr>Courier New</vt:lpstr>
      <vt:lpstr>Times New Roman</vt:lpstr>
      <vt:lpstr>Wingdings</vt:lpstr>
      <vt:lpstr>Office Theme</vt:lpstr>
      <vt:lpstr>Ação de sensibilização RHV e SICC SNC-AP</vt:lpstr>
      <vt:lpstr>Apresentação do PowerPoint</vt:lpstr>
      <vt:lpstr>Apresentação do PowerPoint</vt:lpstr>
      <vt:lpstr>Conferência do processamento de vencimentos</vt:lpstr>
      <vt:lpstr>Apresentação do PowerPoint</vt:lpstr>
      <vt:lpstr>Apresentação do PowerPoint</vt:lpstr>
      <vt:lpstr>Gestão de Entidades Externas</vt:lpstr>
      <vt:lpstr>Gestão de Entidades Externas</vt:lpstr>
      <vt:lpstr>Gestão de Entidades Externas</vt:lpstr>
      <vt:lpstr>Integração Erros/Negativos</vt:lpstr>
      <vt:lpstr>Apresentação do PowerPoint</vt:lpstr>
      <vt:lpstr>Apresentação do PowerPoint</vt:lpstr>
      <vt:lpstr>Integração Erros/Negativos</vt:lpstr>
      <vt:lpstr>Integração Erros/Negativos</vt:lpstr>
      <vt:lpstr>Integração Erros/Negativos</vt:lpstr>
      <vt:lpstr>Integração Erros/Negativos</vt:lpstr>
      <vt:lpstr>Apresentação do PowerPoint</vt:lpstr>
      <vt:lpstr>Apresentação do PowerPoint</vt:lpstr>
      <vt:lpstr>Geração de Ficheiros</vt:lpstr>
      <vt:lpstr>Geração de Ficheiros</vt:lpstr>
      <vt:lpstr>Questões?</vt:lpstr>
      <vt:lpstr>Apresentação do PowerPoint</vt:lpstr>
      <vt:lpstr>Controlo e Auditoria da Contabilidade</vt:lpstr>
      <vt:lpstr>Processos de Conferência</vt:lpstr>
      <vt:lpstr>Apresentação do PowerPoint</vt:lpstr>
      <vt:lpstr>Contas Correntes</vt:lpstr>
      <vt:lpstr>Contas Correntes</vt:lpstr>
      <vt:lpstr>Contas Correntes</vt:lpstr>
      <vt:lpstr>Contas Correntes</vt:lpstr>
      <vt:lpstr>Contas Correntes</vt:lpstr>
      <vt:lpstr>Processos de Conferência</vt:lpstr>
      <vt:lpstr>Contabilidade Orçamental SICC SNC-AP</vt:lpstr>
      <vt:lpstr>Contabilidade Orçamental</vt:lpstr>
      <vt:lpstr>Registos na Contabilidade Orçamental no SICC </vt:lpstr>
      <vt:lpstr>Registos na Contabilidade Orçamental no SICC </vt:lpstr>
      <vt:lpstr>Contabilidade Orçamental</vt:lpstr>
      <vt:lpstr>Exemplos de inconsistências nos mapas S3CP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de Execução Orçamental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Processo de conferência dos mapas orçamentais  (Sugestão) 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Ativos Não Correntes</vt:lpstr>
      <vt:lpstr>Mapas SNC-AP – Ativos Não Correntes</vt:lpstr>
      <vt:lpstr>Mapas SNC-AP – Ativos Não Correntes</vt:lpstr>
      <vt:lpstr>Mapas SNC-AP – Ativos Não Correntes</vt:lpstr>
      <vt:lpstr>Mapas SNC-AP – Ativos Não Correntes</vt:lpstr>
      <vt:lpstr>Mapas SNC-AP – Ativos Não Correntes</vt:lpstr>
      <vt:lpstr>Apresentação do PowerPoint</vt:lpstr>
      <vt:lpstr>Obrigado a todos!</vt:lpstr>
    </vt:vector>
  </TitlesOfParts>
  <Company>everis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Marta Oom Sousa</dc:creator>
  <cp:lastModifiedBy>Kateryna Zrazhevska</cp:lastModifiedBy>
  <cp:revision>3018</cp:revision>
  <cp:lastPrinted>2018-08-07T17:02:08Z</cp:lastPrinted>
  <dcterms:created xsi:type="dcterms:W3CDTF">2017-05-09T08:03:38Z</dcterms:created>
  <dcterms:modified xsi:type="dcterms:W3CDTF">2019-04-16T11:29:40Z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0x01010023D1BB7E6EDBF1428AA40C9203BA7F35</vt:lpwstr>
  </property>
  <property fmtid="{D5CDD505-2E9C-101B-9397-08002B2CF9AE}" pid="3" name="AuthorIds_UIVersion_1024">
    <vt:lpwstr>1</vt:lpwstr>
  </property>
  <property fmtid="{D5CDD505-2E9C-101B-9397-08002B2CF9AE}" pid="4" name="AuthorIds_UIVersion_5632">
    <vt:lpwstr>1</vt:lpwstr>
  </property>
</Properties>
</file>